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3.jp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88" r:id="rId2"/>
    <p:sldId id="289" r:id="rId3"/>
    <p:sldId id="290" r:id="rId4"/>
    <p:sldId id="291" r:id="rId5"/>
    <p:sldId id="292" r:id="rId6"/>
    <p:sldId id="293" r:id="rId7"/>
    <p:sldId id="294" r:id="rId8"/>
    <p:sldId id="295" r:id="rId9"/>
    <p:sldId id="296" r:id="rId10"/>
    <p:sldId id="359" r:id="rId11"/>
    <p:sldId id="297" r:id="rId12"/>
    <p:sldId id="298" r:id="rId13"/>
    <p:sldId id="299" r:id="rId14"/>
    <p:sldId id="300" r:id="rId15"/>
    <p:sldId id="301" r:id="rId16"/>
    <p:sldId id="303" r:id="rId17"/>
    <p:sldId id="305" r:id="rId18"/>
    <p:sldId id="361" r:id="rId19"/>
    <p:sldId id="360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</p:sldIdLst>
  <p:sldSz cx="9144000" cy="5143500" type="screen16x9"/>
  <p:notesSz cx="9144000" cy="51435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443" autoAdjust="0"/>
  </p:normalViewPr>
  <p:slideViewPr>
    <p:cSldViewPr>
      <p:cViewPr varScale="1">
        <p:scale>
          <a:sx n="68" d="100"/>
          <a:sy n="68" d="100"/>
        </p:scale>
        <p:origin x="1240" y="3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4A7A9D-B24F-4A91-B7A8-6D9764DA680A}" type="datetimeFigureOut">
              <a:rPr lang="zh-TW" altLang="en-US" smtClean="0"/>
              <a:t>2019/8/2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496D95-5B7F-4046-9840-526C914DA3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4966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重複做</a:t>
            </a:r>
            <a:r>
              <a:rPr lang="en-US" altLang="zh-TW" dirty="0" smtClean="0"/>
              <a:t>pooling</a:t>
            </a:r>
          </a:p>
          <a:p>
            <a:r>
              <a:rPr lang="zh-TW" altLang="en-US" dirty="0" smtClean="0"/>
              <a:t>每做一次就縮有一次範圍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96D95-5B7F-4046-9840-526C914DA3AA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03582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96D95-5B7F-4046-9840-526C914DA3AA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6205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96D95-5B7F-4046-9840-526C914DA3AA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8274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96D95-5B7F-4046-9840-526C914DA3AA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2125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96D95-5B7F-4046-9840-526C914DA3AA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5814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53365" indent="-241300">
              <a:lnSpc>
                <a:spcPct val="100000"/>
              </a:lnSpc>
              <a:spcBef>
                <a:spcPts val="695"/>
              </a:spcBef>
              <a:buChar char="•"/>
              <a:tabLst>
                <a:tab pos="253365" algn="l"/>
                <a:tab pos="254000" algn="l"/>
              </a:tabLst>
            </a:pPr>
            <a:r>
              <a:rPr lang="en-US" altLang="zh-TW" sz="1200" spc="10" dirty="0" smtClean="0">
                <a:latin typeface="Arial"/>
                <a:cs typeface="Arial"/>
              </a:rPr>
              <a:t>Need </a:t>
            </a:r>
            <a:r>
              <a:rPr lang="en-US" altLang="zh-TW" sz="1200" spc="15" dirty="0" smtClean="0">
                <a:latin typeface="Arial"/>
                <a:cs typeface="Arial"/>
              </a:rPr>
              <a:t>memory </a:t>
            </a:r>
            <a:r>
              <a:rPr lang="en-US" altLang="zh-TW" sz="1200" spc="5" dirty="0" smtClean="0">
                <a:latin typeface="Arial"/>
                <a:cs typeface="Arial"/>
              </a:rPr>
              <a:t>for long</a:t>
            </a:r>
            <a:r>
              <a:rPr lang="en-US" altLang="zh-TW" sz="1200" spc="-20" dirty="0" smtClean="0">
                <a:latin typeface="Arial"/>
                <a:cs typeface="Arial"/>
              </a:rPr>
              <a:t> </a:t>
            </a:r>
            <a:r>
              <a:rPr lang="en-US" altLang="zh-TW" sz="1200" spc="10" dirty="0" smtClean="0">
                <a:latin typeface="Arial"/>
                <a:cs typeface="Arial"/>
              </a:rPr>
              <a:t>sequences</a:t>
            </a:r>
            <a:endParaRPr lang="en-US" altLang="zh-TW" sz="1200" dirty="0" smtClean="0">
              <a:latin typeface="Arial"/>
              <a:cs typeface="Arial"/>
            </a:endParaRPr>
          </a:p>
          <a:p>
            <a:pPr marL="253365" indent="-241300">
              <a:lnSpc>
                <a:spcPct val="100000"/>
              </a:lnSpc>
              <a:spcBef>
                <a:spcPts val="600"/>
              </a:spcBef>
              <a:buChar char="•"/>
              <a:tabLst>
                <a:tab pos="253365" algn="l"/>
                <a:tab pos="254000" algn="l"/>
              </a:tabLst>
            </a:pPr>
            <a:r>
              <a:rPr lang="en-US" altLang="zh-TW" sz="1200" spc="10" dirty="0" smtClean="0">
                <a:latin typeface="Arial"/>
                <a:cs typeface="Arial"/>
              </a:rPr>
              <a:t>Attention to </a:t>
            </a:r>
            <a:r>
              <a:rPr lang="en-US" altLang="zh-TW" sz="1200" spc="5" dirty="0" smtClean="0">
                <a:latin typeface="Arial"/>
                <a:cs typeface="Arial"/>
              </a:rPr>
              <a:t>iterate over</a:t>
            </a:r>
            <a:r>
              <a:rPr lang="en-US" altLang="zh-TW" sz="1200" spc="-15" dirty="0" smtClean="0">
                <a:latin typeface="Arial"/>
                <a:cs typeface="Arial"/>
              </a:rPr>
              <a:t> </a:t>
            </a:r>
            <a:r>
              <a:rPr lang="en-US" altLang="zh-TW" sz="1200" spc="10" dirty="0" smtClean="0">
                <a:latin typeface="Arial"/>
                <a:cs typeface="Arial"/>
              </a:rPr>
              <a:t>source</a:t>
            </a:r>
            <a:endParaRPr lang="en-US" altLang="zh-TW" sz="1200" dirty="0" smtClean="0">
              <a:latin typeface="Arial"/>
              <a:cs typeface="Arial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96D95-5B7F-4046-9840-526C914DA3AA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7072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96D95-5B7F-4046-9840-526C914DA3AA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1851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96D95-5B7F-4046-9840-526C914DA3AA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5342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96D95-5B7F-4046-9840-526C914DA3AA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2566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96D95-5B7F-4046-9840-526C914DA3AA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5001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76529" y="121412"/>
            <a:ext cx="8790940" cy="8502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59790" y="2832100"/>
            <a:ext cx="7424419" cy="1102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47474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473700" y="2045004"/>
            <a:ext cx="2840990" cy="25888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197605" y="4521856"/>
            <a:ext cx="889000" cy="5649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6529" y="121412"/>
            <a:ext cx="8790940" cy="8502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2900" y="949858"/>
            <a:ext cx="5148580" cy="1884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474746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jp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943228"/>
            <a:ext cx="9144000" cy="30176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98700" y="139700"/>
            <a:ext cx="45440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3. </a:t>
            </a:r>
            <a:r>
              <a:rPr sz="4000" dirty="0"/>
              <a:t>Iterative</a:t>
            </a:r>
            <a:r>
              <a:rPr sz="4000" spc="-90" dirty="0"/>
              <a:t> </a:t>
            </a:r>
            <a:r>
              <a:rPr sz="4000" dirty="0"/>
              <a:t>Pooling</a:t>
            </a:r>
            <a:endParaRPr sz="4000"/>
          </a:p>
        </p:txBody>
      </p:sp>
      <p:sp>
        <p:nvSpPr>
          <p:cNvPr id="7" name="object 7"/>
          <p:cNvSpPr txBox="1"/>
          <p:nvPr/>
        </p:nvSpPr>
        <p:spPr>
          <a:xfrm>
            <a:off x="355600" y="4905139"/>
            <a:ext cx="420370" cy="210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35"/>
              </a:lnSpc>
            </a:pPr>
            <a:r>
              <a:rPr sz="1300" dirty="0">
                <a:solidFill>
                  <a:srgbClr val="474746"/>
                </a:solidFill>
                <a:latin typeface="Arial"/>
                <a:cs typeface="Arial"/>
              </a:rPr>
              <a:t>d2l.ai</a:t>
            </a:r>
            <a:endParaRPr sz="1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5200" y="4102100"/>
            <a:ext cx="1007744" cy="747395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88900" marR="5080" indent="-76200">
              <a:lnSpc>
                <a:spcPts val="2800"/>
              </a:lnSpc>
              <a:spcBef>
                <a:spcPts val="259"/>
              </a:spcBef>
            </a:pPr>
            <a:r>
              <a:rPr sz="2400" spc="-5" dirty="0">
                <a:latin typeface="Arial"/>
                <a:cs typeface="Arial"/>
              </a:rPr>
              <a:t>original  image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3101" y="4102100"/>
            <a:ext cx="1770380" cy="747395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558800" marR="5080" indent="-546735">
              <a:lnSpc>
                <a:spcPts val="2800"/>
              </a:lnSpc>
              <a:spcBef>
                <a:spcPts val="259"/>
              </a:spcBef>
            </a:pPr>
            <a:r>
              <a:rPr sz="2400" dirty="0">
                <a:latin typeface="Arial"/>
                <a:cs typeface="Arial"/>
              </a:rPr>
              <a:t>first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attention  layer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02501" y="4102100"/>
            <a:ext cx="2261870" cy="747395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799465" marR="5080" indent="-787400">
              <a:lnSpc>
                <a:spcPts val="2800"/>
              </a:lnSpc>
              <a:spcBef>
                <a:spcPts val="259"/>
              </a:spcBef>
            </a:pPr>
            <a:r>
              <a:rPr sz="2400" dirty="0">
                <a:latin typeface="Arial"/>
                <a:cs typeface="Arial"/>
              </a:rPr>
              <a:t>second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attention  layer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6529" y="121412"/>
            <a:ext cx="8790940" cy="430887"/>
          </a:xfrm>
        </p:spPr>
        <p:txBody>
          <a:bodyPr/>
          <a:lstStyle/>
          <a:p>
            <a:r>
              <a:rPr lang="en-US" altLang="zh-TW" dirty="0" smtClean="0"/>
              <a:t>SENET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971677"/>
            <a:ext cx="7086600" cy="387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726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300" y="4917839"/>
            <a:ext cx="394970" cy="184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35"/>
              </a:lnSpc>
            </a:pPr>
            <a:r>
              <a:rPr sz="1300" dirty="0">
                <a:solidFill>
                  <a:srgbClr val="474746"/>
                </a:solidFill>
                <a:latin typeface="Arial"/>
                <a:cs typeface="Arial"/>
              </a:rPr>
              <a:t>d2l.ai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0697" y="0"/>
            <a:ext cx="7763442" cy="5143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300" y="4917839"/>
            <a:ext cx="394970" cy="184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35"/>
              </a:lnSpc>
            </a:pPr>
            <a:r>
              <a:rPr sz="1300" dirty="0">
                <a:solidFill>
                  <a:srgbClr val="474746"/>
                </a:solidFill>
                <a:latin typeface="Arial"/>
                <a:cs typeface="Arial"/>
              </a:rPr>
              <a:t>d2l.ai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1488" y="0"/>
            <a:ext cx="8001995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475488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Iterative </a:t>
            </a:r>
            <a:r>
              <a:rPr spc="-5" dirty="0"/>
              <a:t>Attention</a:t>
            </a:r>
            <a:r>
              <a:rPr spc="-200" dirty="0"/>
              <a:t> </a:t>
            </a:r>
            <a:r>
              <a:rPr dirty="0"/>
              <a:t>Summary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8300" y="1016000"/>
            <a:ext cx="12839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0" indent="-241935">
              <a:lnSpc>
                <a:spcPct val="100000"/>
              </a:lnSpc>
              <a:spcBef>
                <a:spcPts val="100"/>
              </a:spcBef>
              <a:buChar char="•"/>
              <a:tabLst>
                <a:tab pos="254000" algn="l"/>
                <a:tab pos="254635" algn="l"/>
              </a:tabLst>
            </a:pPr>
            <a:r>
              <a:rPr sz="2400" dirty="0">
                <a:latin typeface="Arial"/>
                <a:cs typeface="Arial"/>
              </a:rPr>
              <a:t>Pooling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8300" y="2159000"/>
            <a:ext cx="2537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0" indent="-241935">
              <a:lnSpc>
                <a:spcPct val="100000"/>
              </a:lnSpc>
              <a:spcBef>
                <a:spcPts val="100"/>
              </a:spcBef>
              <a:buChar char="•"/>
              <a:tabLst>
                <a:tab pos="254000" algn="l"/>
                <a:tab pos="254635" algn="l"/>
              </a:tabLst>
            </a:pPr>
            <a:r>
              <a:rPr sz="2400" dirty="0">
                <a:latin typeface="Arial"/>
                <a:cs typeface="Arial"/>
              </a:rPr>
              <a:t>Attention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pooling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43173" y="1369263"/>
            <a:ext cx="10877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-405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Lucida Sans Unicode"/>
                <a:cs typeface="Lucida Sans Unicode"/>
              </a:rPr>
              <a:t>(</a:t>
            </a:r>
            <a:r>
              <a:rPr sz="2400" i="1" spc="5" dirty="0">
                <a:latin typeface="Times New Roman"/>
                <a:cs typeface="Times New Roman"/>
              </a:rPr>
              <a:t>X</a:t>
            </a:r>
            <a:r>
              <a:rPr sz="2400" i="1" spc="-375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Lucida Sans Unicode"/>
                <a:cs typeface="Lucida Sans Unicode"/>
              </a:rPr>
              <a:t>)</a:t>
            </a:r>
            <a:r>
              <a:rPr sz="2400" spc="-130" dirty="0">
                <a:latin typeface="Lucida Sans Unicode"/>
                <a:cs typeface="Lucida Sans Unicode"/>
              </a:rPr>
              <a:t> </a:t>
            </a:r>
            <a:r>
              <a:rPr sz="2400" spc="-265" dirty="0">
                <a:latin typeface="Lucida Sans Unicode"/>
                <a:cs typeface="Lucida Sans Unicode"/>
              </a:rPr>
              <a:t>=</a:t>
            </a:r>
            <a:r>
              <a:rPr sz="2400" spc="-125" dirty="0">
                <a:latin typeface="Lucida Sans Unicode"/>
                <a:cs typeface="Lucida Sans Unicode"/>
              </a:rPr>
              <a:t> </a:t>
            </a:r>
            <a:r>
              <a:rPr sz="2400" i="1" spc="-165" dirty="0">
                <a:latin typeface="Arial"/>
                <a:cs typeface="Arial"/>
              </a:rPr>
              <a:t>ρ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36109" y="1528064"/>
            <a:ext cx="41973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400" dirty="0">
                <a:latin typeface="Segoe UI Symbol"/>
                <a:cs typeface="Segoe UI Symbol"/>
              </a:rPr>
              <a:t>∑</a:t>
            </a:r>
            <a:endParaRPr sz="2400">
              <a:latin typeface="Segoe UI Symbol"/>
              <a:cs typeface="Segoe UI Symbo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1587" y="1830607"/>
            <a:ext cx="40830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spc="-140" dirty="0">
                <a:latin typeface="Lucida Sans Unicode"/>
                <a:cs typeface="Lucida Sans Unicode"/>
              </a:rPr>
              <a:t>∈</a:t>
            </a:r>
            <a:r>
              <a:rPr sz="1700" i="1" dirty="0">
                <a:latin typeface="Times New Roman"/>
                <a:cs typeface="Times New Roman"/>
              </a:rPr>
              <a:t>X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80558" y="1369444"/>
            <a:ext cx="554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170" dirty="0">
                <a:latin typeface="Arial"/>
                <a:cs typeface="Arial"/>
              </a:rPr>
              <a:t>ϕ</a:t>
            </a:r>
            <a:r>
              <a:rPr sz="2400" spc="15" dirty="0">
                <a:latin typeface="Lucida Sans Unicode"/>
                <a:cs typeface="Lucida Sans Unicode"/>
              </a:rPr>
              <a:t>(</a:t>
            </a:r>
            <a:r>
              <a:rPr sz="2400" i="1" dirty="0">
                <a:latin typeface="Times New Roman"/>
                <a:cs typeface="Times New Roman"/>
              </a:rPr>
              <a:t>x</a:t>
            </a:r>
            <a:r>
              <a:rPr sz="2400" spc="15" dirty="0">
                <a:latin typeface="Lucida Sans Unicode"/>
                <a:cs typeface="Lucida Sans Unicode"/>
              </a:rPr>
              <a:t>)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09996" y="1605664"/>
            <a:ext cx="271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140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99205" y="4127246"/>
            <a:ext cx="828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600" i="1" spc="-187" baseline="13888" dirty="0">
                <a:latin typeface="Times New Roman"/>
                <a:cs typeface="Times New Roman"/>
              </a:rPr>
              <a:t>q</a:t>
            </a:r>
            <a:r>
              <a:rPr sz="1700" i="1" spc="-125" dirty="0">
                <a:latin typeface="Times New Roman"/>
                <a:cs typeface="Times New Roman"/>
              </a:rPr>
              <a:t>t</a:t>
            </a:r>
            <a:r>
              <a:rPr sz="1700" spc="-125" dirty="0">
                <a:latin typeface="Lucida Sans Unicode"/>
                <a:cs typeface="Lucida Sans Unicode"/>
              </a:rPr>
              <a:t>+1</a:t>
            </a:r>
            <a:r>
              <a:rPr sz="1700" spc="60" dirty="0">
                <a:latin typeface="Lucida Sans Unicode"/>
                <a:cs typeface="Lucida Sans Unicode"/>
              </a:rPr>
              <a:t> </a:t>
            </a:r>
            <a:r>
              <a:rPr sz="3600" spc="-397" baseline="13888" dirty="0">
                <a:latin typeface="Lucida Sans Unicode"/>
                <a:cs typeface="Lucida Sans Unicode"/>
              </a:rPr>
              <a:t>=</a:t>
            </a:r>
            <a:endParaRPr sz="3600" baseline="13888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61204" y="4051047"/>
            <a:ext cx="1790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165" dirty="0">
                <a:latin typeface="Arial"/>
                <a:cs typeface="Arial"/>
              </a:rPr>
              <a:t>ρ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45836" y="4209848"/>
            <a:ext cx="41973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400" dirty="0">
                <a:latin typeface="Segoe UI Symbol"/>
                <a:cs typeface="Segoe UI Symbol"/>
              </a:rPr>
              <a:t>∑</a:t>
            </a:r>
            <a:endParaRPr sz="2400">
              <a:latin typeface="Segoe UI Symbol"/>
              <a:cs typeface="Segoe UI 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51433" y="4512209"/>
            <a:ext cx="40830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spc="-140" dirty="0">
                <a:latin typeface="Lucida Sans Unicode"/>
                <a:cs typeface="Lucida Sans Unicode"/>
              </a:rPr>
              <a:t>∈</a:t>
            </a:r>
            <a:r>
              <a:rPr sz="1700" i="1" dirty="0">
                <a:latin typeface="Times New Roman"/>
                <a:cs typeface="Times New Roman"/>
              </a:rPr>
              <a:t>X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68615" y="4215638"/>
            <a:ext cx="8572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i="1" dirty="0">
                <a:latin typeface="Times New Roman"/>
                <a:cs typeface="Times New Roman"/>
              </a:rPr>
              <a:t>t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090405" y="4051047"/>
            <a:ext cx="14027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40" dirty="0">
                <a:latin typeface="Arial"/>
                <a:cs typeface="Arial"/>
              </a:rPr>
              <a:t>α</a:t>
            </a:r>
            <a:r>
              <a:rPr sz="2400" spc="-40" dirty="0">
                <a:latin typeface="Lucida Sans Unicode"/>
                <a:cs typeface="Lucida Sans Unicode"/>
              </a:rPr>
              <a:t>(</a:t>
            </a:r>
            <a:r>
              <a:rPr sz="2400" i="1" spc="-40" dirty="0">
                <a:latin typeface="Times New Roman"/>
                <a:cs typeface="Times New Roman"/>
              </a:rPr>
              <a:t>x</a:t>
            </a:r>
            <a:r>
              <a:rPr sz="2400" spc="-40" dirty="0">
                <a:latin typeface="Lucida Sans Unicode"/>
                <a:cs typeface="Lucida Sans Unicode"/>
              </a:rPr>
              <a:t>,</a:t>
            </a:r>
            <a:r>
              <a:rPr sz="2400" spc="-590" dirty="0">
                <a:latin typeface="Lucida Sans Unicode"/>
                <a:cs typeface="Lucida Sans Unicode"/>
              </a:rPr>
              <a:t> </a:t>
            </a:r>
            <a:r>
              <a:rPr sz="2400" i="1" dirty="0">
                <a:latin typeface="Times New Roman"/>
                <a:cs typeface="Times New Roman"/>
              </a:rPr>
              <a:t>q </a:t>
            </a:r>
            <a:r>
              <a:rPr sz="2400" spc="45" dirty="0">
                <a:latin typeface="Lucida Sans Unicode"/>
                <a:cs typeface="Lucida Sans Unicode"/>
              </a:rPr>
              <a:t>)</a:t>
            </a:r>
            <a:r>
              <a:rPr sz="2400" i="1" spc="45" dirty="0">
                <a:latin typeface="Arial"/>
                <a:cs typeface="Arial"/>
              </a:rPr>
              <a:t>ϕ</a:t>
            </a:r>
            <a:r>
              <a:rPr sz="2400" spc="45" dirty="0">
                <a:latin typeface="Lucida Sans Unicode"/>
                <a:cs typeface="Lucida Sans Unicode"/>
              </a:rPr>
              <a:t>(</a:t>
            </a:r>
            <a:r>
              <a:rPr sz="2400" i="1" spc="45" dirty="0">
                <a:latin typeface="Times New Roman"/>
                <a:cs typeface="Times New Roman"/>
              </a:rPr>
              <a:t>x</a:t>
            </a:r>
            <a:r>
              <a:rPr sz="2400" spc="45" dirty="0">
                <a:latin typeface="Lucida Sans Unicode"/>
                <a:cs typeface="Lucida Sans Unicode"/>
              </a:rPr>
              <a:t>)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67685" y="4287267"/>
            <a:ext cx="271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140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0" y="3754442"/>
            <a:ext cx="3355704" cy="1268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2198" y="3830642"/>
            <a:ext cx="3162300" cy="1065530"/>
          </a:xfrm>
          <a:custGeom>
            <a:avLst/>
            <a:gdLst/>
            <a:ahLst/>
            <a:cxnLst/>
            <a:rect l="l" t="t" r="r" b="b"/>
            <a:pathLst>
              <a:path w="3162300" h="1065529">
                <a:moveTo>
                  <a:pt x="2762250" y="0"/>
                </a:moveTo>
                <a:lnTo>
                  <a:pt x="74218" y="0"/>
                </a:lnTo>
                <a:lnTo>
                  <a:pt x="45343" y="5837"/>
                </a:lnTo>
                <a:lnTo>
                  <a:pt x="21750" y="21750"/>
                </a:lnTo>
                <a:lnTo>
                  <a:pt x="5837" y="45343"/>
                </a:lnTo>
                <a:lnTo>
                  <a:pt x="0" y="74218"/>
                </a:lnTo>
                <a:lnTo>
                  <a:pt x="0" y="990993"/>
                </a:lnTo>
                <a:lnTo>
                  <a:pt x="5837" y="1019869"/>
                </a:lnTo>
                <a:lnTo>
                  <a:pt x="21750" y="1043462"/>
                </a:lnTo>
                <a:lnTo>
                  <a:pt x="45343" y="1059375"/>
                </a:lnTo>
                <a:lnTo>
                  <a:pt x="74218" y="1065212"/>
                </a:lnTo>
                <a:lnTo>
                  <a:pt x="2762250" y="1065212"/>
                </a:lnTo>
                <a:lnTo>
                  <a:pt x="2791064" y="1059375"/>
                </a:lnTo>
                <a:lnTo>
                  <a:pt x="2814521" y="1043462"/>
                </a:lnTo>
                <a:lnTo>
                  <a:pt x="2830299" y="1019869"/>
                </a:lnTo>
                <a:lnTo>
                  <a:pt x="2836075" y="990993"/>
                </a:lnTo>
                <a:lnTo>
                  <a:pt x="2836075" y="644918"/>
                </a:lnTo>
                <a:lnTo>
                  <a:pt x="3161906" y="496493"/>
                </a:lnTo>
                <a:lnTo>
                  <a:pt x="2836075" y="348056"/>
                </a:lnTo>
                <a:lnTo>
                  <a:pt x="2836075" y="74218"/>
                </a:lnTo>
                <a:lnTo>
                  <a:pt x="2830299" y="45343"/>
                </a:lnTo>
                <a:lnTo>
                  <a:pt x="2814521" y="21750"/>
                </a:lnTo>
                <a:lnTo>
                  <a:pt x="2791064" y="5837"/>
                </a:lnTo>
                <a:lnTo>
                  <a:pt x="2762250" y="0"/>
                </a:lnTo>
                <a:close/>
              </a:path>
            </a:pathLst>
          </a:custGeom>
          <a:solidFill>
            <a:srgbClr val="FFF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15900" y="3975100"/>
            <a:ext cx="2583180" cy="747395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418465" marR="5080" indent="-406400">
              <a:lnSpc>
                <a:spcPts val="2800"/>
              </a:lnSpc>
              <a:spcBef>
                <a:spcPts val="259"/>
              </a:spcBef>
            </a:pPr>
            <a:r>
              <a:rPr sz="2400" spc="-5" dirty="0">
                <a:latin typeface="Arial"/>
                <a:cs typeface="Arial"/>
              </a:rPr>
              <a:t>Repeatedly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update  internal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state</a:t>
            </a:r>
            <a:endParaRPr sz="2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55600" y="4905139"/>
            <a:ext cx="420370" cy="210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35"/>
              </a:lnSpc>
            </a:pPr>
            <a:r>
              <a:rPr sz="1300" dirty="0">
                <a:solidFill>
                  <a:srgbClr val="474746"/>
                </a:solidFill>
                <a:latin typeface="Arial"/>
                <a:cs typeface="Arial"/>
              </a:rPr>
              <a:t>d2l.ai</a:t>
            </a:r>
            <a:endParaRPr sz="13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68300" y="2619508"/>
            <a:ext cx="3978910" cy="1213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Times New Roman"/>
                <a:cs typeface="Times New Roman"/>
              </a:rPr>
              <a:t>f</a:t>
            </a:r>
            <a:r>
              <a:rPr sz="2400" i="1" spc="-405" dirty="0">
                <a:latin typeface="Times New Roman"/>
                <a:cs typeface="Times New Roman"/>
              </a:rPr>
              <a:t> </a:t>
            </a:r>
            <a:r>
              <a:rPr sz="2400" spc="5" dirty="0">
                <a:latin typeface="Lucida Sans Unicode"/>
                <a:cs typeface="Lucida Sans Unicode"/>
              </a:rPr>
              <a:t>(</a:t>
            </a:r>
            <a:r>
              <a:rPr sz="2400" i="1" spc="5" dirty="0">
                <a:latin typeface="Times New Roman"/>
                <a:cs typeface="Times New Roman"/>
              </a:rPr>
              <a:t>X</a:t>
            </a:r>
            <a:r>
              <a:rPr sz="2400" i="1" spc="-380" dirty="0">
                <a:latin typeface="Times New Roman"/>
                <a:cs typeface="Times New Roman"/>
              </a:rPr>
              <a:t> </a:t>
            </a:r>
            <a:r>
              <a:rPr sz="2400" spc="15" dirty="0">
                <a:latin typeface="Lucida Sans Unicode"/>
                <a:cs typeface="Lucida Sans Unicode"/>
              </a:rPr>
              <a:t>)</a:t>
            </a:r>
            <a:r>
              <a:rPr sz="2400" spc="-125" dirty="0">
                <a:latin typeface="Lucida Sans Unicode"/>
                <a:cs typeface="Lucida Sans Unicode"/>
              </a:rPr>
              <a:t> </a:t>
            </a:r>
            <a:r>
              <a:rPr sz="2400" spc="-265" dirty="0">
                <a:latin typeface="Lucida Sans Unicode"/>
                <a:cs typeface="Lucida Sans Unicode"/>
              </a:rPr>
              <a:t>=</a:t>
            </a:r>
            <a:r>
              <a:rPr sz="2400" spc="-130" dirty="0">
                <a:latin typeface="Lucida Sans Unicode"/>
                <a:cs typeface="Lucida Sans Unicode"/>
              </a:rPr>
              <a:t> </a:t>
            </a:r>
            <a:r>
              <a:rPr sz="2400" i="1" spc="-165" dirty="0">
                <a:latin typeface="Arial"/>
                <a:cs typeface="Arial"/>
              </a:rPr>
              <a:t>ρ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00">
              <a:latin typeface="Times New Roman"/>
              <a:cs typeface="Times New Roman"/>
            </a:endParaRPr>
          </a:p>
          <a:p>
            <a:pPr marL="254000" indent="-241935">
              <a:lnSpc>
                <a:spcPct val="100000"/>
              </a:lnSpc>
              <a:buChar char="•"/>
              <a:tabLst>
                <a:tab pos="254000" algn="l"/>
                <a:tab pos="254635" algn="l"/>
              </a:tabLst>
            </a:pPr>
            <a:r>
              <a:rPr sz="2400" dirty="0">
                <a:latin typeface="Arial"/>
                <a:cs typeface="Arial"/>
              </a:rPr>
              <a:t>Iterative Attention</a:t>
            </a:r>
            <a:r>
              <a:rPr sz="2400" spc="-17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pooling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55998" y="1605483"/>
            <a:ext cx="288290" cy="307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140" dirty="0">
                <a:latin typeface="Arial"/>
                <a:cs typeface="Arial"/>
              </a:rPr>
              <a:t>(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6050">
              <a:latin typeface="Times New Roman"/>
              <a:cs typeface="Times New Roman"/>
            </a:endParaRPr>
          </a:p>
          <a:p>
            <a:pPr marL="28575">
              <a:lnSpc>
                <a:spcPct val="100000"/>
              </a:lnSpc>
            </a:pPr>
            <a:r>
              <a:rPr sz="2400" spc="1140" dirty="0">
                <a:latin typeface="Arial"/>
                <a:cs typeface="Arial"/>
              </a:rPr>
              <a:t>(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7300">
              <a:latin typeface="Times New Roman"/>
              <a:cs typeface="Times New Roman"/>
            </a:endParaRPr>
          </a:p>
          <a:p>
            <a:pPr marL="22225">
              <a:lnSpc>
                <a:spcPct val="100000"/>
              </a:lnSpc>
            </a:pPr>
            <a:r>
              <a:rPr sz="2400" spc="1140" dirty="0">
                <a:latin typeface="Arial"/>
                <a:cs typeface="Arial"/>
              </a:rPr>
              <a:t>(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652328" y="2778309"/>
            <a:ext cx="41973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400" dirty="0">
                <a:latin typeface="Segoe UI Symbol"/>
                <a:cs typeface="Segoe UI Symbol"/>
              </a:rPr>
              <a:t>∑</a:t>
            </a:r>
            <a:endParaRPr sz="2400">
              <a:latin typeface="Segoe UI Symbol"/>
              <a:cs typeface="Segoe UI 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657957" y="3080670"/>
            <a:ext cx="40830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i="1" dirty="0">
                <a:latin typeface="Times New Roman"/>
                <a:cs typeface="Times New Roman"/>
              </a:rPr>
              <a:t>x</a:t>
            </a:r>
            <a:r>
              <a:rPr sz="1700" spc="-140" dirty="0">
                <a:latin typeface="Lucida Sans Unicode"/>
                <a:cs typeface="Lucida Sans Unicode"/>
              </a:rPr>
              <a:t>∈</a:t>
            </a:r>
            <a:r>
              <a:rPr sz="1700" i="1" dirty="0">
                <a:latin typeface="Times New Roman"/>
                <a:cs typeface="Times New Roman"/>
              </a:rPr>
              <a:t>X</a:t>
            </a:r>
            <a:endParaRPr sz="17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096929" y="2619508"/>
            <a:ext cx="1397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40" dirty="0">
                <a:latin typeface="Arial"/>
                <a:cs typeface="Arial"/>
              </a:rPr>
              <a:t>α</a:t>
            </a:r>
            <a:r>
              <a:rPr sz="2400" spc="-40" dirty="0">
                <a:latin typeface="Lucida Sans Unicode"/>
                <a:cs typeface="Lucida Sans Unicode"/>
              </a:rPr>
              <a:t>(</a:t>
            </a:r>
            <a:r>
              <a:rPr sz="2400" i="1" spc="-40" dirty="0">
                <a:latin typeface="Times New Roman"/>
                <a:cs typeface="Times New Roman"/>
              </a:rPr>
              <a:t>x</a:t>
            </a:r>
            <a:r>
              <a:rPr sz="2400" spc="-40" dirty="0">
                <a:latin typeface="Lucida Sans Unicode"/>
                <a:cs typeface="Lucida Sans Unicode"/>
              </a:rPr>
              <a:t>,</a:t>
            </a:r>
            <a:r>
              <a:rPr sz="2400" spc="-420" dirty="0">
                <a:latin typeface="Lucida Sans Unicode"/>
                <a:cs typeface="Lucida Sans Unicode"/>
              </a:rPr>
              <a:t> </a:t>
            </a:r>
            <a:r>
              <a:rPr sz="2400" i="1" spc="35" dirty="0">
                <a:latin typeface="Times New Roman"/>
                <a:cs typeface="Times New Roman"/>
              </a:rPr>
              <a:t>w</a:t>
            </a:r>
            <a:r>
              <a:rPr sz="2400" spc="35" dirty="0">
                <a:latin typeface="Lucida Sans Unicode"/>
                <a:cs typeface="Lucida Sans Unicode"/>
              </a:rPr>
              <a:t>)</a:t>
            </a:r>
            <a:r>
              <a:rPr sz="2400" i="1" spc="35" dirty="0">
                <a:latin typeface="Arial"/>
                <a:cs typeface="Arial"/>
              </a:rPr>
              <a:t>ϕ</a:t>
            </a:r>
            <a:r>
              <a:rPr sz="2400" spc="35" dirty="0">
                <a:latin typeface="Lucida Sans Unicode"/>
                <a:cs typeface="Lucida Sans Unicode"/>
              </a:rPr>
              <a:t>(</a:t>
            </a:r>
            <a:r>
              <a:rPr sz="2400" i="1" spc="35" dirty="0">
                <a:latin typeface="Times New Roman"/>
                <a:cs typeface="Times New Roman"/>
              </a:rPr>
              <a:t>x</a:t>
            </a:r>
            <a:r>
              <a:rPr sz="2400" spc="35" dirty="0">
                <a:latin typeface="Lucida Sans Unicode"/>
                <a:cs typeface="Lucida Sans Unicode"/>
              </a:rPr>
              <a:t>)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467919" y="2855728"/>
            <a:ext cx="271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140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9071" y="0"/>
            <a:ext cx="7365257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197605" y="4521856"/>
            <a:ext cx="889000" cy="5649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91600" y="961647"/>
            <a:ext cx="782320" cy="746760"/>
          </a:xfrm>
          <a:custGeom>
            <a:avLst/>
            <a:gdLst/>
            <a:ahLst/>
            <a:cxnLst/>
            <a:rect l="l" t="t" r="r" b="b"/>
            <a:pathLst>
              <a:path w="782320" h="746760">
                <a:moveTo>
                  <a:pt x="414116" y="0"/>
                </a:moveTo>
                <a:lnTo>
                  <a:pt x="367874" y="0"/>
                </a:lnTo>
                <a:lnTo>
                  <a:pt x="321892" y="5183"/>
                </a:lnTo>
                <a:lnTo>
                  <a:pt x="276688" y="15551"/>
                </a:lnTo>
                <a:lnTo>
                  <a:pt x="232781" y="31103"/>
                </a:lnTo>
                <a:lnTo>
                  <a:pt x="190692" y="51838"/>
                </a:lnTo>
                <a:lnTo>
                  <a:pt x="150938" y="77757"/>
                </a:lnTo>
                <a:lnTo>
                  <a:pt x="114040" y="108860"/>
                </a:lnTo>
                <a:lnTo>
                  <a:pt x="81457" y="144083"/>
                </a:lnTo>
                <a:lnTo>
                  <a:pt x="54304" y="182032"/>
                </a:lnTo>
                <a:lnTo>
                  <a:pt x="32582" y="222211"/>
                </a:lnTo>
                <a:lnTo>
                  <a:pt x="16291" y="264124"/>
                </a:lnTo>
                <a:lnTo>
                  <a:pt x="5430" y="307276"/>
                </a:lnTo>
                <a:lnTo>
                  <a:pt x="0" y="351171"/>
                </a:lnTo>
                <a:lnTo>
                  <a:pt x="0" y="395314"/>
                </a:lnTo>
                <a:lnTo>
                  <a:pt x="5430" y="439210"/>
                </a:lnTo>
                <a:lnTo>
                  <a:pt x="16291" y="482362"/>
                </a:lnTo>
                <a:lnTo>
                  <a:pt x="32582" y="524275"/>
                </a:lnTo>
                <a:lnTo>
                  <a:pt x="54304" y="564453"/>
                </a:lnTo>
                <a:lnTo>
                  <a:pt x="81457" y="602402"/>
                </a:lnTo>
                <a:lnTo>
                  <a:pt x="114040" y="637625"/>
                </a:lnTo>
                <a:lnTo>
                  <a:pt x="150938" y="668728"/>
                </a:lnTo>
                <a:lnTo>
                  <a:pt x="190692" y="694647"/>
                </a:lnTo>
                <a:lnTo>
                  <a:pt x="232781" y="715383"/>
                </a:lnTo>
                <a:lnTo>
                  <a:pt x="276688" y="730934"/>
                </a:lnTo>
                <a:lnTo>
                  <a:pt x="321892" y="741302"/>
                </a:lnTo>
                <a:lnTo>
                  <a:pt x="367874" y="746486"/>
                </a:lnTo>
                <a:lnTo>
                  <a:pt x="414116" y="746486"/>
                </a:lnTo>
                <a:lnTo>
                  <a:pt x="460099" y="741302"/>
                </a:lnTo>
                <a:lnTo>
                  <a:pt x="505302" y="730934"/>
                </a:lnTo>
                <a:lnTo>
                  <a:pt x="549209" y="715383"/>
                </a:lnTo>
                <a:lnTo>
                  <a:pt x="591298" y="694647"/>
                </a:lnTo>
                <a:lnTo>
                  <a:pt x="631052" y="668728"/>
                </a:lnTo>
                <a:lnTo>
                  <a:pt x="667950" y="637625"/>
                </a:lnTo>
                <a:lnTo>
                  <a:pt x="700533" y="602402"/>
                </a:lnTo>
                <a:lnTo>
                  <a:pt x="727686" y="564453"/>
                </a:lnTo>
                <a:lnTo>
                  <a:pt x="749408" y="524275"/>
                </a:lnTo>
                <a:lnTo>
                  <a:pt x="765699" y="482362"/>
                </a:lnTo>
                <a:lnTo>
                  <a:pt x="776560" y="439210"/>
                </a:lnTo>
                <a:lnTo>
                  <a:pt x="781991" y="395314"/>
                </a:lnTo>
                <a:lnTo>
                  <a:pt x="781991" y="351171"/>
                </a:lnTo>
                <a:lnTo>
                  <a:pt x="776560" y="307276"/>
                </a:lnTo>
                <a:lnTo>
                  <a:pt x="765699" y="264124"/>
                </a:lnTo>
                <a:lnTo>
                  <a:pt x="749408" y="222211"/>
                </a:lnTo>
                <a:lnTo>
                  <a:pt x="727686" y="182032"/>
                </a:lnTo>
                <a:lnTo>
                  <a:pt x="700533" y="144083"/>
                </a:lnTo>
                <a:lnTo>
                  <a:pt x="667950" y="108860"/>
                </a:lnTo>
                <a:lnTo>
                  <a:pt x="631052" y="77757"/>
                </a:lnTo>
                <a:lnTo>
                  <a:pt x="591298" y="51838"/>
                </a:lnTo>
                <a:lnTo>
                  <a:pt x="549209" y="31103"/>
                </a:lnTo>
                <a:lnTo>
                  <a:pt x="505302" y="15551"/>
                </a:lnTo>
                <a:lnTo>
                  <a:pt x="460099" y="5183"/>
                </a:lnTo>
                <a:lnTo>
                  <a:pt x="414116" y="0"/>
                </a:lnTo>
                <a:close/>
              </a:path>
            </a:pathLst>
          </a:custGeom>
          <a:solidFill>
            <a:srgbClr val="FEF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09667" y="1780245"/>
            <a:ext cx="1280795" cy="602615"/>
          </a:xfrm>
          <a:custGeom>
            <a:avLst/>
            <a:gdLst/>
            <a:ahLst/>
            <a:cxnLst/>
            <a:rect l="l" t="t" r="r" b="b"/>
            <a:pathLst>
              <a:path w="1280795" h="602614">
                <a:moveTo>
                  <a:pt x="74802" y="0"/>
                </a:moveTo>
                <a:lnTo>
                  <a:pt x="0" y="279184"/>
                </a:lnTo>
                <a:lnTo>
                  <a:pt x="1205395" y="602170"/>
                </a:lnTo>
                <a:lnTo>
                  <a:pt x="1280198" y="322986"/>
                </a:lnTo>
                <a:lnTo>
                  <a:pt x="74802" y="0"/>
                </a:lnTo>
                <a:close/>
              </a:path>
            </a:pathLst>
          </a:custGeom>
          <a:solidFill>
            <a:srgbClr val="9B9B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 rot="840000">
            <a:off x="1700171" y="1961831"/>
            <a:ext cx="1410970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4.</a:t>
            </a:r>
            <a:r>
              <a:rPr sz="2200" b="1" spc="-1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FFFFFF"/>
                </a:solidFill>
                <a:latin typeface="Arial"/>
                <a:cs typeface="Arial"/>
              </a:rPr>
              <a:t>Iterative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5600" y="4905139"/>
            <a:ext cx="420370" cy="210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35"/>
              </a:lnSpc>
            </a:pPr>
            <a:r>
              <a:rPr sz="1300" dirty="0">
                <a:solidFill>
                  <a:srgbClr val="474746"/>
                </a:solidFill>
                <a:latin typeface="Arial"/>
                <a:cs typeface="Arial"/>
              </a:rPr>
              <a:t>d2l.ai</a:t>
            </a:r>
            <a:endParaRPr sz="1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 rot="840000">
            <a:off x="5830703" y="2935147"/>
            <a:ext cx="957955" cy="279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sz="2200" b="1" dirty="0">
                <a:solidFill>
                  <a:srgbClr val="FFFFFF"/>
                </a:solidFill>
                <a:latin typeface="Arial"/>
                <a:cs typeface="Arial"/>
              </a:rPr>
              <a:t>Output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" y="121920"/>
            <a:ext cx="8115934" cy="3670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250" spc="-10" dirty="0"/>
              <a:t>Seq2Seq </a:t>
            </a:r>
            <a:r>
              <a:rPr sz="2250" spc="-5" dirty="0"/>
              <a:t>for </a:t>
            </a:r>
            <a:r>
              <a:rPr sz="2250" spc="-10" dirty="0"/>
              <a:t>Machine </a:t>
            </a:r>
            <a:r>
              <a:rPr sz="2250" spc="-20" dirty="0"/>
              <a:t>Translation, Sutskever, </a:t>
            </a:r>
            <a:r>
              <a:rPr sz="2250" spc="-15" dirty="0"/>
              <a:t>Vinyals, </a:t>
            </a:r>
            <a:r>
              <a:rPr sz="2250" spc="-10" dirty="0"/>
              <a:t>Le</a:t>
            </a:r>
            <a:r>
              <a:rPr sz="2250" spc="80" dirty="0"/>
              <a:t> </a:t>
            </a:r>
            <a:r>
              <a:rPr sz="2250" spc="-5" dirty="0"/>
              <a:t>‘14</a:t>
            </a:r>
            <a:endParaRPr sz="2250"/>
          </a:p>
        </p:txBody>
      </p:sp>
      <p:sp>
        <p:nvSpPr>
          <p:cNvPr id="3" name="object 3"/>
          <p:cNvSpPr/>
          <p:nvPr/>
        </p:nvSpPr>
        <p:spPr>
          <a:xfrm>
            <a:off x="637644" y="1884675"/>
            <a:ext cx="7881109" cy="15497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77236" y="1770722"/>
            <a:ext cx="1690291" cy="9735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578834" y="1846922"/>
            <a:ext cx="1487170" cy="770890"/>
          </a:xfrm>
          <a:custGeom>
            <a:avLst/>
            <a:gdLst/>
            <a:ahLst/>
            <a:cxnLst/>
            <a:rect l="l" t="t" r="r" b="b"/>
            <a:pathLst>
              <a:path w="1487170" h="770889">
                <a:moveTo>
                  <a:pt x="1152931" y="0"/>
                </a:moveTo>
                <a:lnTo>
                  <a:pt x="63106" y="0"/>
                </a:lnTo>
                <a:lnTo>
                  <a:pt x="38586" y="4972"/>
                </a:lnTo>
                <a:lnTo>
                  <a:pt x="18522" y="18518"/>
                </a:lnTo>
                <a:lnTo>
                  <a:pt x="4974" y="38581"/>
                </a:lnTo>
                <a:lnTo>
                  <a:pt x="0" y="63106"/>
                </a:lnTo>
                <a:lnTo>
                  <a:pt x="0" y="443712"/>
                </a:lnTo>
                <a:lnTo>
                  <a:pt x="4974" y="468168"/>
                </a:lnTo>
                <a:lnTo>
                  <a:pt x="18522" y="488092"/>
                </a:lnTo>
                <a:lnTo>
                  <a:pt x="38586" y="501501"/>
                </a:lnTo>
                <a:lnTo>
                  <a:pt x="63106" y="506412"/>
                </a:lnTo>
                <a:lnTo>
                  <a:pt x="970762" y="506412"/>
                </a:lnTo>
                <a:lnTo>
                  <a:pt x="1487093" y="770331"/>
                </a:lnTo>
                <a:lnTo>
                  <a:pt x="1216025" y="267487"/>
                </a:lnTo>
                <a:lnTo>
                  <a:pt x="1216025" y="63106"/>
                </a:lnTo>
                <a:lnTo>
                  <a:pt x="1211052" y="38581"/>
                </a:lnTo>
                <a:lnTo>
                  <a:pt x="1197508" y="18518"/>
                </a:lnTo>
                <a:lnTo>
                  <a:pt x="1177448" y="4972"/>
                </a:lnTo>
                <a:lnTo>
                  <a:pt x="1152931" y="0"/>
                </a:lnTo>
                <a:close/>
              </a:path>
            </a:pathLst>
          </a:custGeom>
          <a:solidFill>
            <a:srgbClr val="FFF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68300" y="952936"/>
            <a:ext cx="8306434" cy="130429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254000" indent="-241935">
              <a:lnSpc>
                <a:spcPct val="100000"/>
              </a:lnSpc>
              <a:spcBef>
                <a:spcPts val="605"/>
              </a:spcBef>
              <a:buChar char="•"/>
              <a:tabLst>
                <a:tab pos="254000" algn="l"/>
                <a:tab pos="254635" algn="l"/>
              </a:tabLst>
            </a:pPr>
            <a:r>
              <a:rPr sz="2400" dirty="0">
                <a:latin typeface="Arial"/>
                <a:cs typeface="Arial"/>
              </a:rPr>
              <a:t>Encode source sequence s via </a:t>
            </a:r>
            <a:r>
              <a:rPr sz="2400" spc="-5" dirty="0">
                <a:latin typeface="Arial"/>
                <a:cs typeface="Arial"/>
              </a:rPr>
              <a:t>LSTM </a:t>
            </a:r>
            <a:r>
              <a:rPr sz="2400" dirty="0">
                <a:latin typeface="Arial"/>
                <a:cs typeface="Arial"/>
              </a:rPr>
              <a:t>to representation</a:t>
            </a:r>
            <a:r>
              <a:rPr sz="2400" spc="70" dirty="0">
                <a:latin typeface="Arial"/>
                <a:cs typeface="Arial"/>
              </a:rPr>
              <a:t> </a:t>
            </a:r>
            <a:r>
              <a:rPr sz="2400" i="1" spc="50" dirty="0">
                <a:latin typeface="Arial"/>
                <a:cs typeface="Arial"/>
              </a:rPr>
              <a:t>ϕ</a:t>
            </a:r>
            <a:r>
              <a:rPr sz="2400" spc="50" dirty="0">
                <a:latin typeface="Lucida Sans Unicode"/>
                <a:cs typeface="Lucida Sans Unicode"/>
              </a:rPr>
              <a:t>(</a:t>
            </a:r>
            <a:r>
              <a:rPr sz="2400" i="1" spc="50" dirty="0">
                <a:latin typeface="Times New Roman"/>
                <a:cs typeface="Times New Roman"/>
              </a:rPr>
              <a:t>s</a:t>
            </a:r>
            <a:r>
              <a:rPr sz="2400" spc="50" dirty="0">
                <a:latin typeface="Lucida Sans Unicode"/>
                <a:cs typeface="Lucida Sans Unicode"/>
              </a:rPr>
              <a:t>)</a:t>
            </a:r>
            <a:endParaRPr sz="2400">
              <a:latin typeface="Lucida Sans Unicode"/>
              <a:cs typeface="Lucida Sans Unicode"/>
            </a:endParaRPr>
          </a:p>
          <a:p>
            <a:pPr marL="254000" indent="-241935">
              <a:lnSpc>
                <a:spcPct val="100000"/>
              </a:lnSpc>
              <a:spcBef>
                <a:spcPts val="509"/>
              </a:spcBef>
              <a:buChar char="•"/>
              <a:tabLst>
                <a:tab pos="254000" algn="l"/>
                <a:tab pos="254635" algn="l"/>
              </a:tabLst>
            </a:pPr>
            <a:r>
              <a:rPr sz="2400" spc="-5" dirty="0">
                <a:latin typeface="Arial"/>
                <a:cs typeface="Arial"/>
              </a:rPr>
              <a:t>Decode </a:t>
            </a:r>
            <a:r>
              <a:rPr sz="2400" dirty="0">
                <a:latin typeface="Arial"/>
                <a:cs typeface="Arial"/>
              </a:rPr>
              <a:t>to target sequence </a:t>
            </a:r>
            <a:r>
              <a:rPr sz="2400" spc="-5" dirty="0">
                <a:latin typeface="Arial"/>
                <a:cs typeface="Arial"/>
              </a:rPr>
              <a:t>one </a:t>
            </a:r>
            <a:r>
              <a:rPr sz="2400" dirty="0">
                <a:latin typeface="Arial"/>
                <a:cs typeface="Arial"/>
              </a:rPr>
              <a:t>character </a:t>
            </a:r>
            <a:r>
              <a:rPr sz="2400" spc="-5" dirty="0">
                <a:latin typeface="Arial"/>
                <a:cs typeface="Arial"/>
              </a:rPr>
              <a:t>at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time</a:t>
            </a:r>
            <a:endParaRPr sz="2400">
              <a:latin typeface="Arial"/>
              <a:cs typeface="Arial"/>
            </a:endParaRPr>
          </a:p>
          <a:p>
            <a:pPr marL="2610485">
              <a:lnSpc>
                <a:spcPct val="100000"/>
              </a:lnSpc>
              <a:spcBef>
                <a:spcPts val="414"/>
              </a:spcBef>
            </a:pPr>
            <a:r>
              <a:rPr sz="2400" i="1" spc="50" dirty="0">
                <a:latin typeface="Arial"/>
                <a:cs typeface="Arial"/>
              </a:rPr>
              <a:t>ϕ</a:t>
            </a:r>
            <a:r>
              <a:rPr sz="2400" spc="50" dirty="0">
                <a:latin typeface="Lucida Sans Unicode"/>
                <a:cs typeface="Lucida Sans Unicode"/>
              </a:rPr>
              <a:t>(</a:t>
            </a:r>
            <a:r>
              <a:rPr sz="2400" i="1" spc="50" dirty="0">
                <a:latin typeface="Times New Roman"/>
                <a:cs typeface="Times New Roman"/>
              </a:rPr>
              <a:t>s</a:t>
            </a:r>
            <a:r>
              <a:rPr sz="2400" spc="50" dirty="0">
                <a:latin typeface="Lucida Sans Unicode"/>
                <a:cs typeface="Lucida Sans Unicode"/>
              </a:rPr>
              <a:t>)</a:t>
            </a:r>
            <a:endParaRPr sz="24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5600" y="3623175"/>
            <a:ext cx="7341870" cy="1492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755"/>
              </a:lnSpc>
              <a:tabLst>
                <a:tab pos="266700" algn="l"/>
              </a:tabLst>
            </a:pPr>
            <a:r>
              <a:rPr sz="2400" dirty="0">
                <a:solidFill>
                  <a:srgbClr val="629B29"/>
                </a:solidFill>
                <a:latin typeface="Arial"/>
                <a:cs typeface="Arial"/>
              </a:rPr>
              <a:t>•	</a:t>
            </a:r>
            <a:r>
              <a:rPr sz="2400" spc="-5" dirty="0">
                <a:solidFill>
                  <a:srgbClr val="629B29"/>
                </a:solidFill>
                <a:latin typeface="Arial"/>
                <a:cs typeface="Arial"/>
              </a:rPr>
              <a:t>‘The </a:t>
            </a:r>
            <a:r>
              <a:rPr sz="2400" dirty="0">
                <a:solidFill>
                  <a:srgbClr val="629B29"/>
                </a:solidFill>
                <a:latin typeface="Arial"/>
                <a:cs typeface="Arial"/>
              </a:rPr>
              <a:t>table </a:t>
            </a:r>
            <a:r>
              <a:rPr sz="2400" spc="-5" dirty="0">
                <a:solidFill>
                  <a:srgbClr val="629B29"/>
                </a:solidFill>
                <a:latin typeface="Arial"/>
                <a:cs typeface="Arial"/>
              </a:rPr>
              <a:t>is </a:t>
            </a:r>
            <a:r>
              <a:rPr sz="2400" dirty="0">
                <a:solidFill>
                  <a:srgbClr val="629B29"/>
                </a:solidFill>
                <a:latin typeface="Arial"/>
                <a:cs typeface="Arial"/>
              </a:rPr>
              <a:t>round.’ - </a:t>
            </a:r>
            <a:r>
              <a:rPr sz="2400" spc="-5" dirty="0">
                <a:solidFill>
                  <a:srgbClr val="629B29"/>
                </a:solidFill>
                <a:latin typeface="Arial"/>
                <a:cs typeface="Arial"/>
              </a:rPr>
              <a:t>‘Der </a:t>
            </a:r>
            <a:r>
              <a:rPr sz="2400" spc="-25" dirty="0">
                <a:solidFill>
                  <a:srgbClr val="629B29"/>
                </a:solidFill>
                <a:latin typeface="Arial"/>
                <a:cs typeface="Arial"/>
              </a:rPr>
              <a:t>Tisch </a:t>
            </a:r>
            <a:r>
              <a:rPr sz="2400" spc="-5" dirty="0">
                <a:solidFill>
                  <a:srgbClr val="629B29"/>
                </a:solidFill>
                <a:latin typeface="Arial"/>
                <a:cs typeface="Arial"/>
              </a:rPr>
              <a:t>ist</a:t>
            </a:r>
            <a:r>
              <a:rPr sz="2400" spc="-135" dirty="0">
                <a:solidFill>
                  <a:srgbClr val="629B2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629B29"/>
                </a:solidFill>
                <a:latin typeface="Arial"/>
                <a:cs typeface="Arial"/>
              </a:rPr>
              <a:t>rund.’</a:t>
            </a:r>
            <a:endParaRPr sz="2400" dirty="0">
              <a:latin typeface="Arial"/>
              <a:cs typeface="Arial"/>
            </a:endParaRPr>
          </a:p>
          <a:p>
            <a:pPr marL="266700" marR="5080" indent="-241935">
              <a:lnSpc>
                <a:spcPts val="2800"/>
              </a:lnSpc>
              <a:spcBef>
                <a:spcPts val="680"/>
              </a:spcBef>
              <a:tabLst>
                <a:tab pos="266700" algn="l"/>
              </a:tabLst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•	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‘The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table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is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very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beautiful with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many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inlaid patterns,  blah blah blah blah’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-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‘Error</a:t>
            </a:r>
            <a:r>
              <a:rPr sz="2400" spc="-10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…’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sz="1300" dirty="0">
                <a:solidFill>
                  <a:srgbClr val="474746"/>
                </a:solidFill>
                <a:latin typeface="Arial"/>
                <a:cs typeface="Arial"/>
              </a:rPr>
              <a:t>d2l.ai</a:t>
            </a:r>
            <a:endParaRPr sz="13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355600" y="4410779"/>
            <a:ext cx="4366895" cy="704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700">
              <a:lnSpc>
                <a:spcPts val="2755"/>
              </a:lnSpc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blah blah blah blah’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-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‘Error</a:t>
            </a:r>
            <a:r>
              <a:rPr sz="2400" spc="-16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…’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15"/>
              </a:spcBef>
            </a:pPr>
            <a:r>
              <a:rPr sz="1300" dirty="0">
                <a:solidFill>
                  <a:srgbClr val="474746"/>
                </a:solidFill>
                <a:latin typeface="Arial"/>
                <a:cs typeface="Arial"/>
              </a:rPr>
              <a:t>d2l.ai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2400" y="3510368"/>
            <a:ext cx="7379970" cy="88963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79400" indent="-241935">
              <a:lnSpc>
                <a:spcPct val="100000"/>
              </a:lnSpc>
              <a:spcBef>
                <a:spcPts val="620"/>
              </a:spcBef>
              <a:buChar char="•"/>
              <a:tabLst>
                <a:tab pos="279400" algn="l"/>
                <a:tab pos="280035" algn="l"/>
              </a:tabLst>
            </a:pPr>
            <a:r>
              <a:rPr sz="2400" spc="-5" dirty="0">
                <a:solidFill>
                  <a:srgbClr val="629B29"/>
                </a:solidFill>
                <a:latin typeface="Arial"/>
                <a:cs typeface="Arial"/>
              </a:rPr>
              <a:t>‘The </a:t>
            </a:r>
            <a:r>
              <a:rPr sz="2400" dirty="0">
                <a:solidFill>
                  <a:srgbClr val="629B29"/>
                </a:solidFill>
                <a:latin typeface="Arial"/>
                <a:cs typeface="Arial"/>
              </a:rPr>
              <a:t>table </a:t>
            </a:r>
            <a:r>
              <a:rPr sz="2400" spc="-5" dirty="0">
                <a:solidFill>
                  <a:srgbClr val="629B29"/>
                </a:solidFill>
                <a:latin typeface="Arial"/>
                <a:cs typeface="Arial"/>
              </a:rPr>
              <a:t>is </a:t>
            </a:r>
            <a:r>
              <a:rPr sz="2400" dirty="0">
                <a:solidFill>
                  <a:srgbClr val="629B29"/>
                </a:solidFill>
                <a:latin typeface="Arial"/>
                <a:cs typeface="Arial"/>
              </a:rPr>
              <a:t>round.’ - </a:t>
            </a:r>
            <a:r>
              <a:rPr sz="2400" spc="-5" dirty="0">
                <a:solidFill>
                  <a:srgbClr val="629B29"/>
                </a:solidFill>
                <a:latin typeface="Arial"/>
                <a:cs typeface="Arial"/>
              </a:rPr>
              <a:t>‘Der </a:t>
            </a:r>
            <a:r>
              <a:rPr sz="2400" spc="-25" dirty="0">
                <a:solidFill>
                  <a:srgbClr val="629B29"/>
                </a:solidFill>
                <a:latin typeface="Arial"/>
                <a:cs typeface="Arial"/>
              </a:rPr>
              <a:t>Tisch </a:t>
            </a:r>
            <a:r>
              <a:rPr sz="2400" spc="-5" dirty="0">
                <a:solidFill>
                  <a:srgbClr val="629B29"/>
                </a:solidFill>
                <a:latin typeface="Arial"/>
                <a:cs typeface="Arial"/>
              </a:rPr>
              <a:t>ist</a:t>
            </a:r>
            <a:r>
              <a:rPr sz="2400" spc="-135" dirty="0">
                <a:solidFill>
                  <a:srgbClr val="629B2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629B29"/>
                </a:solidFill>
                <a:latin typeface="Arial"/>
                <a:cs typeface="Arial"/>
              </a:rPr>
              <a:t>rund.’</a:t>
            </a:r>
            <a:endParaRPr sz="2400" dirty="0">
              <a:latin typeface="Arial"/>
              <a:cs typeface="Arial"/>
            </a:endParaRPr>
          </a:p>
          <a:p>
            <a:pPr marL="279400" indent="-241935">
              <a:lnSpc>
                <a:spcPct val="100000"/>
              </a:lnSpc>
              <a:spcBef>
                <a:spcPts val="520"/>
              </a:spcBef>
              <a:buChar char="•"/>
              <a:tabLst>
                <a:tab pos="279400" algn="l"/>
                <a:tab pos="280035" algn="l"/>
              </a:tabLst>
            </a:pP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‘The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table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is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very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beautiful with</a:t>
            </a:r>
            <a:r>
              <a:rPr sz="2400" spc="3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2400" spc="30" dirty="0" smtClean="0">
                <a:solidFill>
                  <a:srgbClr val="FF0000"/>
                </a:solidFill>
                <a:latin typeface="Arial"/>
                <a:cs typeface="Arial"/>
              </a:rPr>
              <a:t>many inlaid pattern  </a:t>
            </a:r>
            <a:endParaRPr sz="2400" spc="3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" y="121920"/>
            <a:ext cx="8115934" cy="3670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250" spc="-10" dirty="0"/>
              <a:t>Seq2Seq </a:t>
            </a:r>
            <a:r>
              <a:rPr sz="2250" spc="-5" dirty="0"/>
              <a:t>for </a:t>
            </a:r>
            <a:r>
              <a:rPr sz="2250" spc="-10" dirty="0"/>
              <a:t>Machine </a:t>
            </a:r>
            <a:r>
              <a:rPr sz="2250" spc="-20" dirty="0"/>
              <a:t>Translation, Sutskever, </a:t>
            </a:r>
            <a:r>
              <a:rPr sz="2250" spc="-15" dirty="0"/>
              <a:t>Vinyals, </a:t>
            </a:r>
            <a:r>
              <a:rPr sz="2250" spc="-10" dirty="0"/>
              <a:t>Le</a:t>
            </a:r>
            <a:r>
              <a:rPr sz="2250" spc="80" dirty="0"/>
              <a:t> </a:t>
            </a:r>
            <a:r>
              <a:rPr sz="2250" spc="-5" dirty="0"/>
              <a:t>‘14</a:t>
            </a:r>
            <a:endParaRPr sz="2250"/>
          </a:p>
        </p:txBody>
      </p:sp>
      <p:sp>
        <p:nvSpPr>
          <p:cNvPr id="3" name="object 3"/>
          <p:cNvSpPr/>
          <p:nvPr/>
        </p:nvSpPr>
        <p:spPr>
          <a:xfrm>
            <a:off x="637644" y="1884675"/>
            <a:ext cx="7881109" cy="15497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477236" y="1770722"/>
            <a:ext cx="1690291" cy="9735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78834" y="1846922"/>
            <a:ext cx="1487170" cy="770890"/>
          </a:xfrm>
          <a:custGeom>
            <a:avLst/>
            <a:gdLst/>
            <a:ahLst/>
            <a:cxnLst/>
            <a:rect l="l" t="t" r="r" b="b"/>
            <a:pathLst>
              <a:path w="1487170" h="770889">
                <a:moveTo>
                  <a:pt x="1152931" y="0"/>
                </a:moveTo>
                <a:lnTo>
                  <a:pt x="63106" y="0"/>
                </a:lnTo>
                <a:lnTo>
                  <a:pt x="38586" y="4972"/>
                </a:lnTo>
                <a:lnTo>
                  <a:pt x="18522" y="18518"/>
                </a:lnTo>
                <a:lnTo>
                  <a:pt x="4974" y="38581"/>
                </a:lnTo>
                <a:lnTo>
                  <a:pt x="0" y="63106"/>
                </a:lnTo>
                <a:lnTo>
                  <a:pt x="0" y="443712"/>
                </a:lnTo>
                <a:lnTo>
                  <a:pt x="4974" y="468168"/>
                </a:lnTo>
                <a:lnTo>
                  <a:pt x="18522" y="488092"/>
                </a:lnTo>
                <a:lnTo>
                  <a:pt x="38586" y="501501"/>
                </a:lnTo>
                <a:lnTo>
                  <a:pt x="63106" y="506412"/>
                </a:lnTo>
                <a:lnTo>
                  <a:pt x="970762" y="506412"/>
                </a:lnTo>
                <a:lnTo>
                  <a:pt x="1487093" y="770331"/>
                </a:lnTo>
                <a:lnTo>
                  <a:pt x="1216025" y="267487"/>
                </a:lnTo>
                <a:lnTo>
                  <a:pt x="1216025" y="63106"/>
                </a:lnTo>
                <a:lnTo>
                  <a:pt x="1211052" y="38581"/>
                </a:lnTo>
                <a:lnTo>
                  <a:pt x="1197508" y="18518"/>
                </a:lnTo>
                <a:lnTo>
                  <a:pt x="1177448" y="4972"/>
                </a:lnTo>
                <a:lnTo>
                  <a:pt x="1152931" y="0"/>
                </a:lnTo>
                <a:close/>
              </a:path>
            </a:pathLst>
          </a:custGeom>
          <a:solidFill>
            <a:srgbClr val="FFF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68300" y="952936"/>
            <a:ext cx="8306434" cy="130429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254000" indent="-241935">
              <a:lnSpc>
                <a:spcPct val="100000"/>
              </a:lnSpc>
              <a:spcBef>
                <a:spcPts val="605"/>
              </a:spcBef>
              <a:buChar char="•"/>
              <a:tabLst>
                <a:tab pos="254000" algn="l"/>
                <a:tab pos="254635" algn="l"/>
              </a:tabLst>
            </a:pPr>
            <a:r>
              <a:rPr sz="2400" dirty="0">
                <a:latin typeface="Arial"/>
                <a:cs typeface="Arial"/>
              </a:rPr>
              <a:t>Encode source sequence s via </a:t>
            </a:r>
            <a:r>
              <a:rPr sz="2400" spc="-5" dirty="0">
                <a:latin typeface="Arial"/>
                <a:cs typeface="Arial"/>
              </a:rPr>
              <a:t>LSTM </a:t>
            </a:r>
            <a:r>
              <a:rPr sz="2400" dirty="0">
                <a:latin typeface="Arial"/>
                <a:cs typeface="Arial"/>
              </a:rPr>
              <a:t>to representation</a:t>
            </a:r>
            <a:r>
              <a:rPr sz="2400" spc="70" dirty="0">
                <a:latin typeface="Arial"/>
                <a:cs typeface="Arial"/>
              </a:rPr>
              <a:t> </a:t>
            </a:r>
            <a:r>
              <a:rPr sz="2400" i="1" spc="50" dirty="0">
                <a:latin typeface="Arial"/>
                <a:cs typeface="Arial"/>
              </a:rPr>
              <a:t>ϕ</a:t>
            </a:r>
            <a:r>
              <a:rPr sz="2400" spc="50" dirty="0">
                <a:latin typeface="Lucida Sans Unicode"/>
                <a:cs typeface="Lucida Sans Unicode"/>
              </a:rPr>
              <a:t>(</a:t>
            </a:r>
            <a:r>
              <a:rPr sz="2400" i="1" spc="50" dirty="0">
                <a:latin typeface="Times New Roman"/>
                <a:cs typeface="Times New Roman"/>
              </a:rPr>
              <a:t>s</a:t>
            </a:r>
            <a:r>
              <a:rPr sz="2400" spc="50" dirty="0">
                <a:latin typeface="Lucida Sans Unicode"/>
                <a:cs typeface="Lucida Sans Unicode"/>
              </a:rPr>
              <a:t>)</a:t>
            </a:r>
            <a:endParaRPr sz="2400" dirty="0">
              <a:latin typeface="Lucida Sans Unicode"/>
              <a:cs typeface="Lucida Sans Unicode"/>
            </a:endParaRPr>
          </a:p>
          <a:p>
            <a:pPr marL="254000" indent="-241935">
              <a:lnSpc>
                <a:spcPct val="100000"/>
              </a:lnSpc>
              <a:spcBef>
                <a:spcPts val="509"/>
              </a:spcBef>
              <a:buChar char="•"/>
              <a:tabLst>
                <a:tab pos="254000" algn="l"/>
                <a:tab pos="254635" algn="l"/>
              </a:tabLst>
            </a:pPr>
            <a:r>
              <a:rPr sz="2400" spc="-5" dirty="0">
                <a:latin typeface="Arial"/>
                <a:cs typeface="Arial"/>
              </a:rPr>
              <a:t>Decode </a:t>
            </a:r>
            <a:r>
              <a:rPr sz="2400" dirty="0">
                <a:latin typeface="Arial"/>
                <a:cs typeface="Arial"/>
              </a:rPr>
              <a:t>to target sequence </a:t>
            </a:r>
            <a:r>
              <a:rPr sz="2400" spc="-5" dirty="0">
                <a:latin typeface="Arial"/>
                <a:cs typeface="Arial"/>
              </a:rPr>
              <a:t>one </a:t>
            </a:r>
            <a:r>
              <a:rPr sz="2400" dirty="0">
                <a:latin typeface="Arial"/>
                <a:cs typeface="Arial"/>
              </a:rPr>
              <a:t>character </a:t>
            </a:r>
            <a:r>
              <a:rPr sz="2400" spc="-5" dirty="0">
                <a:latin typeface="Arial"/>
                <a:cs typeface="Arial"/>
              </a:rPr>
              <a:t>at </a:t>
            </a:r>
            <a:r>
              <a:rPr sz="2400" dirty="0">
                <a:latin typeface="Arial"/>
                <a:cs typeface="Arial"/>
              </a:rPr>
              <a:t>a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time</a:t>
            </a:r>
          </a:p>
          <a:p>
            <a:pPr marL="2610485">
              <a:lnSpc>
                <a:spcPct val="100000"/>
              </a:lnSpc>
              <a:spcBef>
                <a:spcPts val="414"/>
              </a:spcBef>
            </a:pPr>
            <a:r>
              <a:rPr sz="2400" i="1" spc="50" dirty="0">
                <a:latin typeface="Arial"/>
                <a:cs typeface="Arial"/>
              </a:rPr>
              <a:t>ϕ</a:t>
            </a:r>
            <a:r>
              <a:rPr sz="2400" spc="50" dirty="0">
                <a:latin typeface="Lucida Sans Unicode"/>
                <a:cs typeface="Lucida Sans Unicode"/>
              </a:rPr>
              <a:t>(</a:t>
            </a:r>
            <a:r>
              <a:rPr sz="2400" i="1" spc="50" dirty="0">
                <a:latin typeface="Times New Roman"/>
                <a:cs typeface="Times New Roman"/>
              </a:rPr>
              <a:t>s</a:t>
            </a:r>
            <a:r>
              <a:rPr sz="2400" spc="50" dirty="0">
                <a:latin typeface="Lucida Sans Unicode"/>
                <a:cs typeface="Lucida Sans Unicode"/>
              </a:rPr>
              <a:t>)</a:t>
            </a:r>
            <a:endParaRPr sz="2400" dirty="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51226" y="3698149"/>
            <a:ext cx="3251200" cy="12108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76800" y="3667859"/>
            <a:ext cx="3048000" cy="1007744"/>
          </a:xfrm>
          <a:custGeom>
            <a:avLst/>
            <a:gdLst/>
            <a:ahLst/>
            <a:cxnLst/>
            <a:rect l="l" t="t" r="r" b="b"/>
            <a:pathLst>
              <a:path w="3048000" h="1007745">
                <a:moveTo>
                  <a:pt x="2950362" y="0"/>
                </a:moveTo>
                <a:lnTo>
                  <a:pt x="542925" y="0"/>
                </a:lnTo>
                <a:lnTo>
                  <a:pt x="504953" y="7683"/>
                </a:lnTo>
                <a:lnTo>
                  <a:pt x="473919" y="28624"/>
                </a:lnTo>
                <a:lnTo>
                  <a:pt x="452981" y="59659"/>
                </a:lnTo>
                <a:lnTo>
                  <a:pt x="445300" y="97624"/>
                </a:lnTo>
                <a:lnTo>
                  <a:pt x="445300" y="296862"/>
                </a:lnTo>
                <a:lnTo>
                  <a:pt x="0" y="491731"/>
                </a:lnTo>
                <a:lnTo>
                  <a:pt x="445300" y="686600"/>
                </a:lnTo>
                <a:lnTo>
                  <a:pt x="445300" y="910031"/>
                </a:lnTo>
                <a:lnTo>
                  <a:pt x="452981" y="948004"/>
                </a:lnTo>
                <a:lnTo>
                  <a:pt x="473919" y="979043"/>
                </a:lnTo>
                <a:lnTo>
                  <a:pt x="504953" y="999985"/>
                </a:lnTo>
                <a:lnTo>
                  <a:pt x="542925" y="1007668"/>
                </a:lnTo>
                <a:lnTo>
                  <a:pt x="2950362" y="1007668"/>
                </a:lnTo>
                <a:lnTo>
                  <a:pt x="2988335" y="999985"/>
                </a:lnTo>
                <a:lnTo>
                  <a:pt x="3019374" y="979043"/>
                </a:lnTo>
                <a:lnTo>
                  <a:pt x="3040316" y="948004"/>
                </a:lnTo>
                <a:lnTo>
                  <a:pt x="3048000" y="910031"/>
                </a:lnTo>
                <a:lnTo>
                  <a:pt x="3048000" y="97624"/>
                </a:lnTo>
                <a:lnTo>
                  <a:pt x="3040316" y="59659"/>
                </a:lnTo>
                <a:lnTo>
                  <a:pt x="3019374" y="28624"/>
                </a:lnTo>
                <a:lnTo>
                  <a:pt x="2988335" y="7683"/>
                </a:lnTo>
                <a:lnTo>
                  <a:pt x="2950362" y="0"/>
                </a:lnTo>
                <a:close/>
              </a:path>
            </a:pathLst>
          </a:custGeom>
          <a:solidFill>
            <a:srgbClr val="FFF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602605" y="3846128"/>
            <a:ext cx="2125980" cy="718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lang="en-US" altLang="zh-TW" sz="2400" dirty="0">
                <a:latin typeface="Arial"/>
                <a:cs typeface="Arial"/>
              </a:rPr>
              <a:t>Representation</a:t>
            </a:r>
            <a:endParaRPr lang="en-US" sz="2400" dirty="0">
              <a:latin typeface="Arial"/>
              <a:cs typeface="Arial"/>
            </a:endParaRPr>
          </a:p>
          <a:p>
            <a:pPr marL="12700">
              <a:lnSpc>
                <a:spcPts val="2755"/>
              </a:lnSpc>
            </a:pPr>
            <a:r>
              <a:rPr sz="2400" spc="-5" dirty="0" smtClean="0">
                <a:latin typeface="Arial"/>
                <a:cs typeface="Arial"/>
              </a:rPr>
              <a:t>not </a:t>
            </a:r>
            <a:r>
              <a:rPr sz="2400" dirty="0" smtClean="0">
                <a:latin typeface="Arial"/>
                <a:cs typeface="Arial"/>
              </a:rPr>
              <a:t>rich</a:t>
            </a:r>
            <a:r>
              <a:rPr sz="2400" spc="-90" dirty="0" smtClean="0">
                <a:latin typeface="Arial"/>
                <a:cs typeface="Arial"/>
              </a:rPr>
              <a:t> </a:t>
            </a:r>
            <a:r>
              <a:rPr sz="2400" spc="-5" dirty="0" smtClean="0">
                <a:latin typeface="Arial"/>
                <a:cs typeface="Arial"/>
              </a:rPr>
              <a:t>enough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9000" y="624093"/>
            <a:ext cx="4555778" cy="43984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55600" y="4905139"/>
            <a:ext cx="915669" cy="210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35"/>
              </a:lnSpc>
            </a:pPr>
            <a:r>
              <a:rPr sz="1300" spc="-5" dirty="0">
                <a:solidFill>
                  <a:srgbClr val="474746"/>
                </a:solidFill>
                <a:latin typeface="Arial"/>
                <a:cs typeface="Arial"/>
              </a:rPr>
              <a:t>https://d2l.ai</a:t>
            </a:r>
            <a:endParaRPr sz="13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91770" marR="5080">
              <a:lnSpc>
                <a:spcPts val="3100"/>
              </a:lnSpc>
              <a:spcBef>
                <a:spcPts val="219"/>
              </a:spcBef>
            </a:pPr>
            <a:r>
              <a:rPr dirty="0"/>
              <a:t>Seq2Seq with </a:t>
            </a:r>
            <a:r>
              <a:rPr spc="-5" dirty="0"/>
              <a:t>attention </a:t>
            </a:r>
            <a:r>
              <a:rPr dirty="0"/>
              <a:t>(Bahdanau, </a:t>
            </a:r>
            <a:r>
              <a:rPr spc="-5" dirty="0"/>
              <a:t>Cho, Bengio </a:t>
            </a:r>
            <a:r>
              <a:rPr dirty="0"/>
              <a:t>’14)  (Pham, Luong, Manning</a:t>
            </a:r>
            <a:r>
              <a:rPr spc="-10" dirty="0"/>
              <a:t> </a:t>
            </a:r>
            <a:r>
              <a:rPr dirty="0"/>
              <a:t>’15)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55600" y="4905139"/>
            <a:ext cx="915669" cy="210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35"/>
              </a:lnSpc>
            </a:pPr>
            <a:r>
              <a:rPr sz="1300" spc="-5" dirty="0">
                <a:solidFill>
                  <a:srgbClr val="474746"/>
                </a:solidFill>
                <a:latin typeface="Arial"/>
                <a:cs typeface="Arial"/>
              </a:rPr>
              <a:t>https://d2l.ai</a:t>
            </a:r>
            <a:endParaRPr sz="13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91770" marR="5080">
              <a:lnSpc>
                <a:spcPts val="3100"/>
              </a:lnSpc>
              <a:spcBef>
                <a:spcPts val="219"/>
              </a:spcBef>
            </a:pPr>
            <a:r>
              <a:rPr dirty="0"/>
              <a:t>Seq2Seq with </a:t>
            </a:r>
            <a:r>
              <a:rPr spc="-5" dirty="0"/>
              <a:t>attention </a:t>
            </a:r>
            <a:r>
              <a:rPr dirty="0"/>
              <a:t>(Bahdanau, </a:t>
            </a:r>
            <a:r>
              <a:rPr spc="-5" dirty="0"/>
              <a:t>Cho, Bengio </a:t>
            </a:r>
            <a:r>
              <a:rPr dirty="0"/>
              <a:t>’14)  (Pham, Luong, Manning</a:t>
            </a:r>
            <a:r>
              <a:rPr spc="-10" dirty="0"/>
              <a:t> </a:t>
            </a:r>
            <a:r>
              <a:rPr dirty="0"/>
              <a:t>’15)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b="35241"/>
          <a:stretch/>
        </p:blipFill>
        <p:spPr>
          <a:xfrm>
            <a:off x="1006998" y="1633432"/>
            <a:ext cx="3124200" cy="114287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599" y="2725131"/>
            <a:ext cx="2394997" cy="141133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708" y="4303383"/>
            <a:ext cx="3083622" cy="61925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/>
          <a:srcRect t="74377"/>
          <a:stretch/>
        </p:blipFill>
        <p:spPr>
          <a:xfrm>
            <a:off x="870768" y="1156343"/>
            <a:ext cx="3124200" cy="45219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2332" y="748003"/>
            <a:ext cx="3124200" cy="41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8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55600" y="4905139"/>
            <a:ext cx="915669" cy="210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35"/>
              </a:lnSpc>
            </a:pPr>
            <a:r>
              <a:rPr sz="1300" spc="-5" dirty="0">
                <a:solidFill>
                  <a:srgbClr val="474746"/>
                </a:solidFill>
                <a:latin typeface="Arial"/>
                <a:cs typeface="Arial"/>
              </a:rPr>
              <a:t>https://d2l.ai</a:t>
            </a:r>
            <a:endParaRPr sz="13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91770" marR="5080">
              <a:lnSpc>
                <a:spcPts val="3100"/>
              </a:lnSpc>
              <a:spcBef>
                <a:spcPts val="219"/>
              </a:spcBef>
            </a:pPr>
            <a:r>
              <a:rPr dirty="0"/>
              <a:t>Seq2Seq with </a:t>
            </a:r>
            <a:r>
              <a:rPr spc="-5" dirty="0"/>
              <a:t>attention </a:t>
            </a:r>
            <a:r>
              <a:rPr dirty="0"/>
              <a:t>(Bahdanau, </a:t>
            </a:r>
            <a:r>
              <a:rPr spc="-5" dirty="0"/>
              <a:t>Cho, Bengio </a:t>
            </a:r>
            <a:r>
              <a:rPr dirty="0"/>
              <a:t>’14)  (Pham, Luong, Manning</a:t>
            </a:r>
            <a:r>
              <a:rPr spc="-10" dirty="0"/>
              <a:t> </a:t>
            </a:r>
            <a:r>
              <a:rPr dirty="0"/>
              <a:t>’15)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b="35241"/>
          <a:stretch/>
        </p:blipFill>
        <p:spPr>
          <a:xfrm>
            <a:off x="1006998" y="1633432"/>
            <a:ext cx="3124200" cy="114287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599" y="2725131"/>
            <a:ext cx="2394997" cy="1411337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708" y="4303383"/>
            <a:ext cx="3083622" cy="619252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6706" y="1047750"/>
            <a:ext cx="3938388" cy="3669747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/>
          <a:srcRect t="74377"/>
          <a:stretch/>
        </p:blipFill>
        <p:spPr>
          <a:xfrm>
            <a:off x="870768" y="1156343"/>
            <a:ext cx="3124200" cy="45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982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34702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Question</a:t>
            </a:r>
            <a:r>
              <a:rPr spc="-190" dirty="0"/>
              <a:t> </a:t>
            </a:r>
            <a:r>
              <a:rPr spc="-5" dirty="0"/>
              <a:t>Answering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5600" y="4905139"/>
            <a:ext cx="420370" cy="210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35"/>
              </a:lnSpc>
            </a:pPr>
            <a:r>
              <a:rPr sz="1300" dirty="0">
                <a:solidFill>
                  <a:srgbClr val="474746"/>
                </a:solidFill>
                <a:latin typeface="Arial"/>
                <a:cs typeface="Arial"/>
              </a:rPr>
              <a:t>d2l.ai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8300" y="949858"/>
            <a:ext cx="3549650" cy="3467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89865">
              <a:lnSpc>
                <a:spcPct val="118100"/>
              </a:lnSpc>
              <a:spcBef>
                <a:spcPts val="100"/>
              </a:spcBef>
            </a:pPr>
            <a:r>
              <a:rPr sz="2400" i="1" dirty="0">
                <a:latin typeface="Arial"/>
                <a:cs typeface="Arial"/>
              </a:rPr>
              <a:t>Joe </a:t>
            </a:r>
            <a:r>
              <a:rPr sz="2400" i="1" spc="-5" dirty="0">
                <a:latin typeface="Arial"/>
                <a:cs typeface="Arial"/>
              </a:rPr>
              <a:t>went </a:t>
            </a:r>
            <a:r>
              <a:rPr sz="2400" i="1" dirty="0">
                <a:latin typeface="Arial"/>
                <a:cs typeface="Arial"/>
              </a:rPr>
              <a:t>to the kitchen.  Fred </a:t>
            </a:r>
            <a:r>
              <a:rPr sz="2400" i="1" spc="-5" dirty="0">
                <a:latin typeface="Arial"/>
                <a:cs typeface="Arial"/>
              </a:rPr>
              <a:t>went </a:t>
            </a:r>
            <a:r>
              <a:rPr sz="2400" i="1" dirty="0">
                <a:latin typeface="Arial"/>
                <a:cs typeface="Arial"/>
              </a:rPr>
              <a:t>to the</a:t>
            </a:r>
            <a:r>
              <a:rPr sz="2400" i="1" spc="-95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kitchen.  Joe </a:t>
            </a:r>
            <a:r>
              <a:rPr sz="2400" i="1" spc="-5" dirty="0">
                <a:latin typeface="Arial"/>
                <a:cs typeface="Arial"/>
              </a:rPr>
              <a:t>picked up </a:t>
            </a:r>
            <a:r>
              <a:rPr sz="2400" i="1" dirty="0">
                <a:latin typeface="Arial"/>
                <a:cs typeface="Arial"/>
              </a:rPr>
              <a:t>the</a:t>
            </a:r>
            <a:r>
              <a:rPr sz="2400" i="1" spc="-55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milk.</a:t>
            </a:r>
            <a:endParaRPr sz="2400">
              <a:latin typeface="Arial"/>
              <a:cs typeface="Arial"/>
            </a:endParaRPr>
          </a:p>
          <a:p>
            <a:pPr marL="12700" marR="53975">
              <a:lnSpc>
                <a:spcPts val="3400"/>
              </a:lnSpc>
              <a:spcBef>
                <a:spcPts val="100"/>
              </a:spcBef>
            </a:pPr>
            <a:r>
              <a:rPr sz="2400" i="1" dirty="0">
                <a:latin typeface="Arial"/>
                <a:cs typeface="Arial"/>
              </a:rPr>
              <a:t>Joe travelled to the</a:t>
            </a:r>
            <a:r>
              <a:rPr sz="2400" i="1" spc="-100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office.  </a:t>
            </a:r>
            <a:r>
              <a:rPr sz="2400" i="1" dirty="0">
                <a:latin typeface="Arial"/>
                <a:cs typeface="Arial"/>
              </a:rPr>
              <a:t>Joe </a:t>
            </a:r>
            <a:r>
              <a:rPr sz="2400" i="1" spc="-5" dirty="0">
                <a:latin typeface="Arial"/>
                <a:cs typeface="Arial"/>
              </a:rPr>
              <a:t>left </a:t>
            </a:r>
            <a:r>
              <a:rPr sz="2400" i="1" dirty="0">
                <a:latin typeface="Arial"/>
                <a:cs typeface="Arial"/>
              </a:rPr>
              <a:t>the</a:t>
            </a:r>
            <a:r>
              <a:rPr sz="2400" i="1" spc="-20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milk.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</a:pPr>
            <a:r>
              <a:rPr sz="2400" i="1" dirty="0">
                <a:latin typeface="Arial"/>
                <a:cs typeface="Arial"/>
              </a:rPr>
              <a:t>Joe </a:t>
            </a:r>
            <a:r>
              <a:rPr sz="2400" i="1" spc="-5" dirty="0">
                <a:latin typeface="Arial"/>
                <a:cs typeface="Arial"/>
              </a:rPr>
              <a:t>went </a:t>
            </a:r>
            <a:r>
              <a:rPr sz="2400" i="1" dirty="0">
                <a:latin typeface="Arial"/>
                <a:cs typeface="Arial"/>
              </a:rPr>
              <a:t>to the</a:t>
            </a:r>
            <a:r>
              <a:rPr sz="2400" i="1" spc="-90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bathroom.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i="1" dirty="0">
                <a:solidFill>
                  <a:srgbClr val="FF0000"/>
                </a:solidFill>
                <a:latin typeface="Arial"/>
                <a:cs typeface="Arial"/>
              </a:rPr>
              <a:t>Where </a:t>
            </a:r>
            <a:r>
              <a:rPr sz="2400" i="1" spc="-5" dirty="0">
                <a:solidFill>
                  <a:srgbClr val="FF0000"/>
                </a:solidFill>
                <a:latin typeface="Arial"/>
                <a:cs typeface="Arial"/>
              </a:rPr>
              <a:t>is </a:t>
            </a:r>
            <a:r>
              <a:rPr sz="2400" i="1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2400" i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FF0000"/>
                </a:solidFill>
                <a:latin typeface="Arial"/>
                <a:cs typeface="Arial"/>
              </a:rPr>
              <a:t>milk?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25765" y="2357393"/>
            <a:ext cx="5647930" cy="20688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197605" y="4521856"/>
            <a:ext cx="889000" cy="5649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5600" y="949858"/>
            <a:ext cx="5131435" cy="416369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66700" indent="-241935">
              <a:lnSpc>
                <a:spcPct val="100000"/>
              </a:lnSpc>
              <a:spcBef>
                <a:spcPts val="620"/>
              </a:spcBef>
              <a:buChar char="•"/>
              <a:tabLst>
                <a:tab pos="266700" algn="l"/>
                <a:tab pos="267335" algn="l"/>
              </a:tabLst>
            </a:pPr>
            <a:r>
              <a:rPr sz="2400" dirty="0">
                <a:latin typeface="Arial"/>
                <a:cs typeface="Arial"/>
              </a:rPr>
              <a:t>Iterative </a:t>
            </a:r>
            <a:r>
              <a:rPr sz="2400" spc="-5" dirty="0">
                <a:latin typeface="Arial"/>
                <a:cs typeface="Arial"/>
              </a:rPr>
              <a:t>attention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model</a:t>
            </a:r>
          </a:p>
          <a:p>
            <a:pPr marL="647700" lvl="1" indent="-241935">
              <a:lnSpc>
                <a:spcPct val="100000"/>
              </a:lnSpc>
              <a:spcBef>
                <a:spcPts val="520"/>
              </a:spcBef>
              <a:buChar char="•"/>
              <a:tabLst>
                <a:tab pos="647700" algn="l"/>
                <a:tab pos="648335" algn="l"/>
              </a:tabLst>
            </a:pPr>
            <a:r>
              <a:rPr sz="2400" spc="-5" dirty="0">
                <a:latin typeface="Arial"/>
                <a:cs typeface="Arial"/>
              </a:rPr>
              <a:t>Compute </a:t>
            </a:r>
            <a:r>
              <a:rPr sz="2400" dirty="0">
                <a:latin typeface="Arial"/>
                <a:cs typeface="Arial"/>
              </a:rPr>
              <a:t>(next) </a:t>
            </a:r>
            <a:r>
              <a:rPr sz="2400" spc="-5" dirty="0">
                <a:latin typeface="Arial"/>
                <a:cs typeface="Arial"/>
              </a:rPr>
              <a:t>attention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weights</a:t>
            </a:r>
            <a:endParaRPr sz="2400" dirty="0">
              <a:latin typeface="Arial"/>
              <a:cs typeface="Arial"/>
            </a:endParaRPr>
          </a:p>
          <a:p>
            <a:pPr marL="647700" lvl="1" indent="-241935">
              <a:lnSpc>
                <a:spcPct val="100000"/>
              </a:lnSpc>
              <a:spcBef>
                <a:spcPts val="520"/>
              </a:spcBef>
              <a:buChar char="•"/>
              <a:tabLst>
                <a:tab pos="647700" algn="l"/>
                <a:tab pos="648335" algn="l"/>
              </a:tabLst>
            </a:pPr>
            <a:r>
              <a:rPr sz="2400" dirty="0">
                <a:latin typeface="Arial"/>
                <a:cs typeface="Arial"/>
              </a:rPr>
              <a:t>Aggregate </a:t>
            </a:r>
            <a:r>
              <a:rPr sz="2400" spc="-5" dirty="0">
                <a:latin typeface="Arial"/>
                <a:cs typeface="Arial"/>
              </a:rPr>
              <a:t>next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state</a:t>
            </a:r>
          </a:p>
          <a:p>
            <a:pPr marL="647700" lvl="1" indent="-241935">
              <a:lnSpc>
                <a:spcPct val="100000"/>
              </a:lnSpc>
              <a:spcBef>
                <a:spcPts val="420"/>
              </a:spcBef>
              <a:buChar char="•"/>
              <a:tabLst>
                <a:tab pos="647700" algn="l"/>
                <a:tab pos="648335" algn="l"/>
              </a:tabLst>
            </a:pPr>
            <a:r>
              <a:rPr sz="2400" dirty="0">
                <a:latin typeface="Arial"/>
                <a:cs typeface="Arial"/>
              </a:rPr>
              <a:t>Emit </a:t>
            </a:r>
            <a:r>
              <a:rPr sz="2400" spc="-5" dirty="0">
                <a:latin typeface="Arial"/>
                <a:cs typeface="Arial"/>
              </a:rPr>
              <a:t>next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symbol</a:t>
            </a:r>
          </a:p>
          <a:p>
            <a:pPr marL="266700" indent="-241935">
              <a:lnSpc>
                <a:spcPct val="100000"/>
              </a:lnSpc>
              <a:spcBef>
                <a:spcPts val="520"/>
              </a:spcBef>
              <a:buChar char="•"/>
              <a:tabLst>
                <a:tab pos="266700" algn="l"/>
                <a:tab pos="267335" algn="l"/>
              </a:tabLst>
            </a:pPr>
            <a:r>
              <a:rPr sz="2400" spc="-5" dirty="0">
                <a:latin typeface="Arial"/>
                <a:cs typeface="Arial"/>
              </a:rPr>
              <a:t>Repeat</a:t>
            </a:r>
            <a:endParaRPr sz="2400" dirty="0">
              <a:latin typeface="Arial"/>
              <a:cs typeface="Arial"/>
            </a:endParaRPr>
          </a:p>
          <a:p>
            <a:pPr marL="266700" marR="1655445" indent="-241935">
              <a:lnSpc>
                <a:spcPts val="2800"/>
              </a:lnSpc>
              <a:spcBef>
                <a:spcPts val="680"/>
              </a:spcBef>
              <a:buChar char="•"/>
              <a:tabLst>
                <a:tab pos="266700" algn="l"/>
                <a:tab pos="267335" algn="l"/>
              </a:tabLst>
            </a:pPr>
            <a:r>
              <a:rPr sz="2400" b="1" dirty="0">
                <a:latin typeface="Arial"/>
                <a:cs typeface="Arial"/>
              </a:rPr>
              <a:t>Memory networks  </a:t>
            </a:r>
            <a:r>
              <a:rPr sz="2400" b="1" spc="-5" dirty="0">
                <a:latin typeface="Arial"/>
                <a:cs typeface="Arial"/>
              </a:rPr>
              <a:t>emit </a:t>
            </a:r>
            <a:r>
              <a:rPr sz="2400" b="1" dirty="0">
                <a:latin typeface="Arial"/>
                <a:cs typeface="Arial"/>
              </a:rPr>
              <a:t>only one</a:t>
            </a:r>
            <a:r>
              <a:rPr sz="2400" b="1" spc="-9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symbol.</a:t>
            </a:r>
            <a:endParaRPr sz="2400" dirty="0">
              <a:latin typeface="Arial"/>
              <a:cs typeface="Arial"/>
            </a:endParaRPr>
          </a:p>
          <a:p>
            <a:pPr marL="266700" marR="1774189" indent="-241935">
              <a:lnSpc>
                <a:spcPts val="2800"/>
              </a:lnSpc>
              <a:spcBef>
                <a:spcPts val="605"/>
              </a:spcBef>
              <a:buChar char="•"/>
              <a:tabLst>
                <a:tab pos="266700" algn="l"/>
                <a:tab pos="267335" algn="l"/>
              </a:tabLst>
            </a:pPr>
            <a:r>
              <a:rPr sz="2400" b="1" spc="-5" dirty="0">
                <a:latin typeface="Arial"/>
                <a:cs typeface="Arial"/>
              </a:rPr>
              <a:t>NMT </a:t>
            </a:r>
            <a:r>
              <a:rPr sz="2400" b="1" dirty="0">
                <a:latin typeface="Arial"/>
                <a:cs typeface="Arial"/>
              </a:rPr>
              <a:t>with </a:t>
            </a:r>
            <a:r>
              <a:rPr sz="2400" b="1" spc="-5" dirty="0">
                <a:latin typeface="Arial"/>
                <a:cs typeface="Arial"/>
              </a:rPr>
              <a:t>attention  emits many</a:t>
            </a:r>
            <a:r>
              <a:rPr sz="2400" b="1" spc="-90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symbols.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35"/>
              </a:spcBef>
            </a:pPr>
            <a:r>
              <a:rPr sz="1300" dirty="0">
                <a:solidFill>
                  <a:srgbClr val="474746"/>
                </a:solidFill>
                <a:latin typeface="Arial"/>
                <a:cs typeface="Arial"/>
              </a:rPr>
              <a:t>d2l.ai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91770" marR="5080">
              <a:lnSpc>
                <a:spcPts val="3100"/>
              </a:lnSpc>
              <a:spcBef>
                <a:spcPts val="219"/>
              </a:spcBef>
            </a:pPr>
            <a:r>
              <a:rPr sz="2600" dirty="0"/>
              <a:t>Seq2Seq with </a:t>
            </a:r>
            <a:r>
              <a:rPr sz="2600" spc="-5" dirty="0"/>
              <a:t>attention </a:t>
            </a:r>
            <a:r>
              <a:rPr sz="2600" dirty="0"/>
              <a:t>(Bahdanau, </a:t>
            </a:r>
            <a:r>
              <a:rPr sz="2600" spc="-5" dirty="0"/>
              <a:t>Cho, Bengio </a:t>
            </a:r>
            <a:r>
              <a:rPr sz="2600" dirty="0"/>
              <a:t>’14)  (Pham, Luong, Manning</a:t>
            </a:r>
            <a:r>
              <a:rPr sz="2600" spc="-10" dirty="0"/>
              <a:t> </a:t>
            </a:r>
            <a:r>
              <a:rPr sz="2600" dirty="0"/>
              <a:t>’15)</a:t>
            </a:r>
            <a:endParaRPr sz="2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300" y="4917839"/>
            <a:ext cx="394970" cy="184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35"/>
              </a:lnSpc>
            </a:pPr>
            <a:r>
              <a:rPr sz="1300" dirty="0">
                <a:solidFill>
                  <a:srgbClr val="474746"/>
                </a:solidFill>
                <a:latin typeface="Arial"/>
                <a:cs typeface="Arial"/>
              </a:rPr>
              <a:t>d2l.ai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8300" y="108204"/>
            <a:ext cx="8079105" cy="4140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50" b="1" spc="-5" dirty="0">
                <a:latin typeface="Arial"/>
                <a:cs typeface="Arial"/>
              </a:rPr>
              <a:t>Seq2Seq with </a:t>
            </a:r>
            <a:r>
              <a:rPr sz="2550" b="1" spc="-10" dirty="0">
                <a:latin typeface="Arial"/>
                <a:cs typeface="Arial"/>
              </a:rPr>
              <a:t>attention </a:t>
            </a:r>
            <a:r>
              <a:rPr sz="2550" b="1" spc="-5" dirty="0">
                <a:latin typeface="Arial"/>
                <a:cs typeface="Arial"/>
              </a:rPr>
              <a:t>(Bahdanau, Cho, </a:t>
            </a:r>
            <a:r>
              <a:rPr sz="2550" b="1" spc="-10" dirty="0">
                <a:latin typeface="Arial"/>
                <a:cs typeface="Arial"/>
              </a:rPr>
              <a:t>Bengio</a:t>
            </a:r>
            <a:r>
              <a:rPr sz="2550" b="1" spc="70" dirty="0">
                <a:latin typeface="Arial"/>
                <a:cs typeface="Arial"/>
              </a:rPr>
              <a:t> </a:t>
            </a:r>
            <a:r>
              <a:rPr sz="2550" b="1" spc="-5" dirty="0">
                <a:latin typeface="Arial"/>
                <a:cs typeface="Arial"/>
              </a:rPr>
              <a:t>’14)</a:t>
            </a:r>
            <a:endParaRPr sz="25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0839" y="782642"/>
            <a:ext cx="7763401" cy="43383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20457" y="1344951"/>
            <a:ext cx="2391171" cy="914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22054" y="1421151"/>
            <a:ext cx="2188210" cy="711200"/>
          </a:xfrm>
          <a:custGeom>
            <a:avLst/>
            <a:gdLst/>
            <a:ahLst/>
            <a:cxnLst/>
            <a:rect l="l" t="t" r="r" b="b"/>
            <a:pathLst>
              <a:path w="2188209" h="711200">
                <a:moveTo>
                  <a:pt x="2157818" y="171450"/>
                </a:moveTo>
                <a:lnTo>
                  <a:pt x="30162" y="171450"/>
                </a:lnTo>
                <a:lnTo>
                  <a:pt x="18468" y="173835"/>
                </a:lnTo>
                <a:lnTo>
                  <a:pt x="8875" y="180325"/>
                </a:lnTo>
                <a:lnTo>
                  <a:pt x="2385" y="189918"/>
                </a:lnTo>
                <a:lnTo>
                  <a:pt x="0" y="201612"/>
                </a:lnTo>
                <a:lnTo>
                  <a:pt x="0" y="681431"/>
                </a:lnTo>
                <a:lnTo>
                  <a:pt x="2385" y="693069"/>
                </a:lnTo>
                <a:lnTo>
                  <a:pt x="8875" y="702525"/>
                </a:lnTo>
                <a:lnTo>
                  <a:pt x="18468" y="708877"/>
                </a:lnTo>
                <a:lnTo>
                  <a:pt x="30162" y="711200"/>
                </a:lnTo>
                <a:lnTo>
                  <a:pt x="2157818" y="711200"/>
                </a:lnTo>
                <a:lnTo>
                  <a:pt x="2169513" y="708877"/>
                </a:lnTo>
                <a:lnTo>
                  <a:pt x="2179105" y="702525"/>
                </a:lnTo>
                <a:lnTo>
                  <a:pt x="2185595" y="693069"/>
                </a:lnTo>
                <a:lnTo>
                  <a:pt x="2187981" y="681431"/>
                </a:lnTo>
                <a:lnTo>
                  <a:pt x="2187981" y="201612"/>
                </a:lnTo>
                <a:lnTo>
                  <a:pt x="2185595" y="189918"/>
                </a:lnTo>
                <a:lnTo>
                  <a:pt x="2179105" y="180325"/>
                </a:lnTo>
                <a:lnTo>
                  <a:pt x="2169513" y="173835"/>
                </a:lnTo>
                <a:lnTo>
                  <a:pt x="2157818" y="171450"/>
                </a:lnTo>
                <a:close/>
              </a:path>
              <a:path w="2188209" h="711200">
                <a:moveTo>
                  <a:pt x="1036243" y="0"/>
                </a:moveTo>
                <a:lnTo>
                  <a:pt x="976312" y="171450"/>
                </a:lnTo>
                <a:lnTo>
                  <a:pt x="1096175" y="171450"/>
                </a:lnTo>
                <a:lnTo>
                  <a:pt x="1036243" y="0"/>
                </a:lnTo>
                <a:close/>
              </a:path>
            </a:pathLst>
          </a:custGeom>
          <a:solidFill>
            <a:srgbClr val="FFF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765800" y="1651000"/>
            <a:ext cx="18884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With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attention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300" y="2143621"/>
            <a:ext cx="6173470" cy="295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200">
              <a:lnSpc>
                <a:spcPts val="4420"/>
              </a:lnSpc>
            </a:pPr>
            <a:r>
              <a:rPr sz="4000" b="1" spc="-5" dirty="0">
                <a:latin typeface="Arial"/>
                <a:cs typeface="Arial"/>
              </a:rPr>
              <a:t>4.3 </a:t>
            </a:r>
            <a:r>
              <a:rPr sz="4000" b="1" spc="-30" dirty="0">
                <a:latin typeface="Arial"/>
                <a:cs typeface="Arial"/>
              </a:rPr>
              <a:t>Variations </a:t>
            </a:r>
            <a:r>
              <a:rPr sz="4000" b="1" dirty="0">
                <a:latin typeface="Arial"/>
                <a:cs typeface="Arial"/>
              </a:rPr>
              <a:t>on a</a:t>
            </a:r>
            <a:r>
              <a:rPr sz="4000" b="1" spc="-35" dirty="0">
                <a:latin typeface="Arial"/>
                <a:cs typeface="Arial"/>
              </a:rPr>
              <a:t> </a:t>
            </a:r>
            <a:r>
              <a:rPr sz="4000" b="1" dirty="0">
                <a:latin typeface="Arial"/>
                <a:cs typeface="Arial"/>
              </a:rPr>
              <a:t>theme</a:t>
            </a:r>
            <a:endParaRPr sz="4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4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4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6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sz="1300" dirty="0">
                <a:solidFill>
                  <a:srgbClr val="474746"/>
                </a:solidFill>
                <a:latin typeface="Arial"/>
                <a:cs typeface="Arial"/>
              </a:rPr>
              <a:t>d2l.ai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28364" y="246575"/>
            <a:ext cx="3128010" cy="716280"/>
          </a:xfrm>
          <a:custGeom>
            <a:avLst/>
            <a:gdLst/>
            <a:ahLst/>
            <a:cxnLst/>
            <a:rect l="l" t="t" r="r" b="b"/>
            <a:pathLst>
              <a:path w="3128010" h="716280">
                <a:moveTo>
                  <a:pt x="0" y="0"/>
                </a:moveTo>
                <a:lnTo>
                  <a:pt x="3127489" y="0"/>
                </a:lnTo>
                <a:lnTo>
                  <a:pt x="3127489" y="715670"/>
                </a:lnTo>
                <a:lnTo>
                  <a:pt x="0" y="7156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667000" y="317500"/>
            <a:ext cx="380174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spc="-40" dirty="0">
                <a:solidFill>
                  <a:srgbClr val="020202"/>
                </a:solidFill>
                <a:latin typeface="Times New Roman"/>
                <a:cs typeface="Times New Roman"/>
              </a:rPr>
              <a:t>Variations </a:t>
            </a:r>
            <a:r>
              <a:rPr sz="3300" b="0" dirty="0">
                <a:solidFill>
                  <a:srgbClr val="020202"/>
                </a:solidFill>
                <a:latin typeface="Times New Roman"/>
                <a:cs typeface="Times New Roman"/>
              </a:rPr>
              <a:t>on a</a:t>
            </a:r>
            <a:r>
              <a:rPr sz="3300" b="0" spc="-90" dirty="0">
                <a:solidFill>
                  <a:srgbClr val="020202"/>
                </a:solidFill>
                <a:latin typeface="Times New Roman"/>
                <a:cs typeface="Times New Roman"/>
              </a:rPr>
              <a:t> </a:t>
            </a:r>
            <a:r>
              <a:rPr sz="3300" b="0" dirty="0">
                <a:solidFill>
                  <a:srgbClr val="020202"/>
                </a:solidFill>
                <a:latin typeface="Times New Roman"/>
                <a:cs typeface="Times New Roman"/>
              </a:rPr>
              <a:t>Theme</a:t>
            </a:r>
            <a:endParaRPr sz="3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51838" y="2320334"/>
            <a:ext cx="1950036" cy="17714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40624" y="3506651"/>
            <a:ext cx="667385" cy="667385"/>
          </a:xfrm>
          <a:custGeom>
            <a:avLst/>
            <a:gdLst/>
            <a:ahLst/>
            <a:cxnLst/>
            <a:rect l="l" t="t" r="r" b="b"/>
            <a:pathLst>
              <a:path w="667385" h="667385">
                <a:moveTo>
                  <a:pt x="0" y="0"/>
                </a:moveTo>
                <a:lnTo>
                  <a:pt x="666762" y="0"/>
                </a:lnTo>
                <a:lnTo>
                  <a:pt x="666762" y="666762"/>
                </a:lnTo>
                <a:lnTo>
                  <a:pt x="0" y="66676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49997" y="917400"/>
            <a:ext cx="4024596" cy="31782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30200" y="114300"/>
            <a:ext cx="6873875" cy="176593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8100" marR="30480">
              <a:lnSpc>
                <a:spcPts val="3200"/>
              </a:lnSpc>
              <a:spcBef>
                <a:spcPts val="340"/>
              </a:spcBef>
            </a:pPr>
            <a:r>
              <a:rPr dirty="0"/>
              <a:t>Pointer networks for finding </a:t>
            </a:r>
            <a:r>
              <a:rPr spc="-5" dirty="0"/>
              <a:t>convex</a:t>
            </a:r>
            <a:r>
              <a:rPr spc="-100" dirty="0"/>
              <a:t> </a:t>
            </a:r>
            <a:r>
              <a:rPr dirty="0"/>
              <a:t>hull  </a:t>
            </a:r>
            <a:r>
              <a:rPr spc="-10" dirty="0"/>
              <a:t>(Vinyals </a:t>
            </a:r>
            <a:r>
              <a:rPr spc="-5" dirty="0"/>
              <a:t>et al.,</a:t>
            </a:r>
            <a:r>
              <a:rPr dirty="0"/>
              <a:t> ‘15)</a:t>
            </a:r>
          </a:p>
          <a:p>
            <a:pPr marL="742315" marR="3431540" indent="194945">
              <a:lnSpc>
                <a:spcPct val="119200"/>
              </a:lnSpc>
              <a:spcBef>
                <a:spcPts val="480"/>
              </a:spcBef>
            </a:pPr>
            <a:r>
              <a:rPr sz="2300" b="0" spc="-195" dirty="0">
                <a:latin typeface="Lucida Sans Unicode"/>
                <a:cs typeface="Lucida Sans Unicode"/>
              </a:rPr>
              <a:t>Input </a:t>
            </a:r>
            <a:r>
              <a:rPr sz="2300" b="0" i="1" dirty="0">
                <a:latin typeface="Times New Roman"/>
                <a:cs typeface="Times New Roman"/>
              </a:rPr>
              <a:t>P </a:t>
            </a:r>
            <a:r>
              <a:rPr sz="2300" b="0" spc="-254" dirty="0">
                <a:latin typeface="Lucida Sans Unicode"/>
                <a:cs typeface="Lucida Sans Unicode"/>
              </a:rPr>
              <a:t>= </a:t>
            </a:r>
            <a:r>
              <a:rPr sz="2300" b="0" spc="-20" dirty="0">
                <a:latin typeface="Lucida Sans Unicode"/>
                <a:cs typeface="Lucida Sans Unicode"/>
              </a:rPr>
              <a:t>{</a:t>
            </a:r>
            <a:r>
              <a:rPr sz="2300" b="0" i="1" spc="-20" dirty="0">
                <a:latin typeface="Times New Roman"/>
                <a:cs typeface="Times New Roman"/>
              </a:rPr>
              <a:t>P</a:t>
            </a:r>
            <a:r>
              <a:rPr sz="2400" b="0" spc="-30" baseline="-20833" dirty="0">
                <a:latin typeface="Lucida Sans Unicode"/>
                <a:cs typeface="Lucida Sans Unicode"/>
              </a:rPr>
              <a:t>1</a:t>
            </a:r>
            <a:r>
              <a:rPr sz="2300" b="0" spc="-20" dirty="0">
                <a:latin typeface="Lucida Sans Unicode"/>
                <a:cs typeface="Lucida Sans Unicode"/>
              </a:rPr>
              <a:t>, </a:t>
            </a:r>
            <a:r>
              <a:rPr sz="2300" b="0" spc="15" dirty="0">
                <a:latin typeface="Lucida Sans Unicode"/>
                <a:cs typeface="Lucida Sans Unicode"/>
              </a:rPr>
              <a:t>…</a:t>
            </a:r>
            <a:r>
              <a:rPr sz="2300" b="0" i="1" spc="15" dirty="0">
                <a:latin typeface="Times New Roman"/>
                <a:cs typeface="Times New Roman"/>
              </a:rPr>
              <a:t>P</a:t>
            </a:r>
            <a:r>
              <a:rPr sz="2400" b="0" spc="22" baseline="-20833" dirty="0">
                <a:latin typeface="Lucida Sans Unicode"/>
                <a:cs typeface="Lucida Sans Unicode"/>
              </a:rPr>
              <a:t>4</a:t>
            </a:r>
            <a:r>
              <a:rPr sz="2300" b="0" spc="15" dirty="0">
                <a:latin typeface="Lucida Sans Unicode"/>
                <a:cs typeface="Lucida Sans Unicode"/>
              </a:rPr>
              <a:t>}  </a:t>
            </a:r>
            <a:r>
              <a:rPr sz="2300" b="0" spc="-240" dirty="0">
                <a:latin typeface="Lucida Sans Unicode"/>
                <a:cs typeface="Lucida Sans Unicode"/>
              </a:rPr>
              <a:t>Output </a:t>
            </a:r>
            <a:r>
              <a:rPr sz="2300" b="0" i="1" spc="-5" dirty="0">
                <a:latin typeface="Times New Roman"/>
                <a:cs typeface="Times New Roman"/>
              </a:rPr>
              <a:t>O </a:t>
            </a:r>
            <a:r>
              <a:rPr sz="2300" b="0" spc="-254" dirty="0">
                <a:latin typeface="Lucida Sans Unicode"/>
                <a:cs typeface="Lucida Sans Unicode"/>
              </a:rPr>
              <a:t>=</a:t>
            </a:r>
            <a:r>
              <a:rPr sz="2300" b="0" spc="-240" dirty="0">
                <a:latin typeface="Lucida Sans Unicode"/>
                <a:cs typeface="Lucida Sans Unicode"/>
              </a:rPr>
              <a:t> </a:t>
            </a:r>
            <a:r>
              <a:rPr sz="2300" b="0" spc="-110" dirty="0">
                <a:latin typeface="Lucida Sans Unicode"/>
                <a:cs typeface="Lucida Sans Unicode"/>
              </a:rPr>
              <a:t>{1,4,2,1}</a:t>
            </a:r>
            <a:endParaRPr sz="2300" dirty="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5600" y="4905139"/>
            <a:ext cx="915669" cy="210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35"/>
              </a:lnSpc>
            </a:pPr>
            <a:r>
              <a:rPr sz="1300" spc="-5" dirty="0">
                <a:solidFill>
                  <a:srgbClr val="474746"/>
                </a:solidFill>
                <a:latin typeface="Arial"/>
                <a:cs typeface="Arial"/>
              </a:rPr>
              <a:t>https://d2l.ai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49997" y="917400"/>
            <a:ext cx="4024596" cy="31782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965700" y="4051300"/>
            <a:ext cx="1750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74746"/>
                </a:solidFill>
                <a:latin typeface="Arial"/>
                <a:cs typeface="Arial"/>
              </a:rPr>
              <a:t>encoder </a:t>
            </a: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state:</a:t>
            </a:r>
            <a:r>
              <a:rPr sz="1800" spc="-7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474746"/>
                </a:solidFill>
                <a:latin typeface="Arial"/>
                <a:cs typeface="Arial"/>
              </a:rPr>
              <a:t>e</a:t>
            </a:r>
            <a:r>
              <a:rPr sz="1800" i="1" baseline="-6944" dirty="0">
                <a:solidFill>
                  <a:srgbClr val="474746"/>
                </a:solidFill>
                <a:latin typeface="Arial"/>
                <a:cs typeface="Arial"/>
              </a:rPr>
              <a:t>j</a:t>
            </a:r>
            <a:endParaRPr sz="1800" baseline="-6944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85000" y="4051300"/>
            <a:ext cx="1750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74746"/>
                </a:solidFill>
                <a:latin typeface="Arial"/>
                <a:cs typeface="Arial"/>
              </a:rPr>
              <a:t>decoder </a:t>
            </a: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state:</a:t>
            </a:r>
            <a:r>
              <a:rPr sz="1800" spc="-75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800" i="1" dirty="0">
                <a:solidFill>
                  <a:srgbClr val="474746"/>
                </a:solidFill>
                <a:latin typeface="Arial"/>
                <a:cs typeface="Arial"/>
              </a:rPr>
              <a:t>d</a:t>
            </a:r>
            <a:r>
              <a:rPr sz="1800" i="1" baseline="-6944" dirty="0">
                <a:solidFill>
                  <a:srgbClr val="474746"/>
                </a:solidFill>
                <a:latin typeface="Arial"/>
                <a:cs typeface="Arial"/>
              </a:rPr>
              <a:t>i</a:t>
            </a:r>
            <a:endParaRPr sz="1800" baseline="-6944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72839" y="2103789"/>
            <a:ext cx="1397793" cy="11576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574443" y="2179989"/>
            <a:ext cx="1195070" cy="955040"/>
          </a:xfrm>
          <a:custGeom>
            <a:avLst/>
            <a:gdLst/>
            <a:ahLst/>
            <a:cxnLst/>
            <a:rect l="l" t="t" r="r" b="b"/>
            <a:pathLst>
              <a:path w="1195070" h="955039">
                <a:moveTo>
                  <a:pt x="767956" y="610400"/>
                </a:moveTo>
                <a:lnTo>
                  <a:pt x="627849" y="610400"/>
                </a:lnTo>
                <a:lnTo>
                  <a:pt x="697699" y="954481"/>
                </a:lnTo>
                <a:lnTo>
                  <a:pt x="767956" y="610400"/>
                </a:lnTo>
                <a:close/>
              </a:path>
              <a:path w="1195070" h="955039">
                <a:moveTo>
                  <a:pt x="1159662" y="0"/>
                </a:moveTo>
                <a:lnTo>
                  <a:pt x="35318" y="0"/>
                </a:lnTo>
                <a:lnTo>
                  <a:pt x="21602" y="2786"/>
                </a:lnTo>
                <a:lnTo>
                  <a:pt x="10372" y="10372"/>
                </a:lnTo>
                <a:lnTo>
                  <a:pt x="2786" y="21602"/>
                </a:lnTo>
                <a:lnTo>
                  <a:pt x="0" y="35318"/>
                </a:lnTo>
                <a:lnTo>
                  <a:pt x="0" y="575068"/>
                </a:lnTo>
                <a:lnTo>
                  <a:pt x="2786" y="588786"/>
                </a:lnTo>
                <a:lnTo>
                  <a:pt x="10372" y="600021"/>
                </a:lnTo>
                <a:lnTo>
                  <a:pt x="21602" y="607612"/>
                </a:lnTo>
                <a:lnTo>
                  <a:pt x="35318" y="610400"/>
                </a:lnTo>
                <a:lnTo>
                  <a:pt x="1159662" y="610400"/>
                </a:lnTo>
                <a:lnTo>
                  <a:pt x="1173316" y="607612"/>
                </a:lnTo>
                <a:lnTo>
                  <a:pt x="1184411" y="600021"/>
                </a:lnTo>
                <a:lnTo>
                  <a:pt x="1191862" y="588786"/>
                </a:lnTo>
                <a:lnTo>
                  <a:pt x="1194587" y="575068"/>
                </a:lnTo>
                <a:lnTo>
                  <a:pt x="1194587" y="35318"/>
                </a:lnTo>
                <a:lnTo>
                  <a:pt x="1191862" y="21602"/>
                </a:lnTo>
                <a:lnTo>
                  <a:pt x="1184411" y="10372"/>
                </a:lnTo>
                <a:lnTo>
                  <a:pt x="1173316" y="2786"/>
                </a:lnTo>
                <a:lnTo>
                  <a:pt x="1159662" y="0"/>
                </a:lnTo>
                <a:close/>
              </a:path>
            </a:pathLst>
          </a:custGeom>
          <a:solidFill>
            <a:srgbClr val="FFF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71900" y="2273300"/>
            <a:ext cx="788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query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83799" y="2097086"/>
            <a:ext cx="1720849" cy="12434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385401" y="2173287"/>
            <a:ext cx="1517650" cy="1040765"/>
          </a:xfrm>
          <a:custGeom>
            <a:avLst/>
            <a:gdLst/>
            <a:ahLst/>
            <a:cxnLst/>
            <a:rect l="l" t="t" r="r" b="b"/>
            <a:pathLst>
              <a:path w="1517650" h="1040764">
                <a:moveTo>
                  <a:pt x="853681" y="0"/>
                </a:moveTo>
                <a:lnTo>
                  <a:pt x="35318" y="0"/>
                </a:lnTo>
                <a:lnTo>
                  <a:pt x="21602" y="2786"/>
                </a:lnTo>
                <a:lnTo>
                  <a:pt x="10372" y="10372"/>
                </a:lnTo>
                <a:lnTo>
                  <a:pt x="2786" y="21602"/>
                </a:lnTo>
                <a:lnTo>
                  <a:pt x="0" y="35318"/>
                </a:lnTo>
                <a:lnTo>
                  <a:pt x="0" y="553643"/>
                </a:lnTo>
                <a:lnTo>
                  <a:pt x="2786" y="567359"/>
                </a:lnTo>
                <a:lnTo>
                  <a:pt x="10372" y="578589"/>
                </a:lnTo>
                <a:lnTo>
                  <a:pt x="21602" y="586176"/>
                </a:lnTo>
                <a:lnTo>
                  <a:pt x="35318" y="588962"/>
                </a:lnTo>
                <a:lnTo>
                  <a:pt x="770724" y="588962"/>
                </a:lnTo>
                <a:lnTo>
                  <a:pt x="1517650" y="1040206"/>
                </a:lnTo>
                <a:lnTo>
                  <a:pt x="889000" y="486968"/>
                </a:lnTo>
                <a:lnTo>
                  <a:pt x="889000" y="35318"/>
                </a:lnTo>
                <a:lnTo>
                  <a:pt x="886212" y="21602"/>
                </a:lnTo>
                <a:lnTo>
                  <a:pt x="878622" y="10372"/>
                </a:lnTo>
                <a:lnTo>
                  <a:pt x="867391" y="2786"/>
                </a:lnTo>
                <a:lnTo>
                  <a:pt x="853681" y="0"/>
                </a:lnTo>
                <a:close/>
              </a:path>
            </a:pathLst>
          </a:custGeom>
          <a:solidFill>
            <a:srgbClr val="FFF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578100" y="2247900"/>
            <a:ext cx="499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key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86451" y="3806876"/>
            <a:ext cx="3715543" cy="13366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88055" y="3883076"/>
            <a:ext cx="3512820" cy="1150620"/>
          </a:xfrm>
          <a:custGeom>
            <a:avLst/>
            <a:gdLst/>
            <a:ahLst/>
            <a:cxnLst/>
            <a:rect l="l" t="t" r="r" b="b"/>
            <a:pathLst>
              <a:path w="3512820" h="1150620">
                <a:moveTo>
                  <a:pt x="3477018" y="142481"/>
                </a:moveTo>
                <a:lnTo>
                  <a:pt x="35318" y="142481"/>
                </a:lnTo>
                <a:lnTo>
                  <a:pt x="21602" y="145267"/>
                </a:lnTo>
                <a:lnTo>
                  <a:pt x="10372" y="152854"/>
                </a:lnTo>
                <a:lnTo>
                  <a:pt x="2786" y="164084"/>
                </a:lnTo>
                <a:lnTo>
                  <a:pt x="0" y="177800"/>
                </a:lnTo>
                <a:lnTo>
                  <a:pt x="0" y="1115225"/>
                </a:lnTo>
                <a:lnTo>
                  <a:pt x="2786" y="1128935"/>
                </a:lnTo>
                <a:lnTo>
                  <a:pt x="10372" y="1140166"/>
                </a:lnTo>
                <a:lnTo>
                  <a:pt x="21602" y="1147755"/>
                </a:lnTo>
                <a:lnTo>
                  <a:pt x="35318" y="1150543"/>
                </a:lnTo>
                <a:lnTo>
                  <a:pt x="3477018" y="1150543"/>
                </a:lnTo>
                <a:lnTo>
                  <a:pt x="3490734" y="1147755"/>
                </a:lnTo>
                <a:lnTo>
                  <a:pt x="3501964" y="1140166"/>
                </a:lnTo>
                <a:lnTo>
                  <a:pt x="3509551" y="1128935"/>
                </a:lnTo>
                <a:lnTo>
                  <a:pt x="3512337" y="1115225"/>
                </a:lnTo>
                <a:lnTo>
                  <a:pt x="3512337" y="177800"/>
                </a:lnTo>
                <a:lnTo>
                  <a:pt x="3509551" y="164084"/>
                </a:lnTo>
                <a:lnTo>
                  <a:pt x="3501964" y="152854"/>
                </a:lnTo>
                <a:lnTo>
                  <a:pt x="3490734" y="145267"/>
                </a:lnTo>
                <a:lnTo>
                  <a:pt x="3477018" y="142481"/>
                </a:lnTo>
                <a:close/>
              </a:path>
              <a:path w="3512820" h="1150620">
                <a:moveTo>
                  <a:pt x="2319731" y="0"/>
                </a:moveTo>
                <a:lnTo>
                  <a:pt x="2249487" y="142481"/>
                </a:lnTo>
                <a:lnTo>
                  <a:pt x="2390368" y="142481"/>
                </a:lnTo>
                <a:lnTo>
                  <a:pt x="2319731" y="0"/>
                </a:lnTo>
                <a:close/>
              </a:path>
            </a:pathLst>
          </a:custGeom>
          <a:solidFill>
            <a:srgbClr val="FFF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37051" y="2915860"/>
            <a:ext cx="4281805" cy="1971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50800" indent="1583690">
              <a:lnSpc>
                <a:spcPct val="132600"/>
              </a:lnSpc>
              <a:spcBef>
                <a:spcPts val="95"/>
              </a:spcBef>
            </a:pPr>
            <a:r>
              <a:rPr sz="2300" i="1" spc="-25" dirty="0">
                <a:latin typeface="Times New Roman"/>
                <a:cs typeface="Times New Roman"/>
              </a:rPr>
              <a:t>u</a:t>
            </a:r>
            <a:r>
              <a:rPr sz="2400" i="1" spc="-37" baseline="-19097" dirty="0">
                <a:latin typeface="Times New Roman"/>
                <a:cs typeface="Times New Roman"/>
              </a:rPr>
              <a:t>ij </a:t>
            </a:r>
            <a:r>
              <a:rPr sz="2300" spc="-254" dirty="0">
                <a:latin typeface="Lucida Sans Unicode"/>
                <a:cs typeface="Lucida Sans Unicode"/>
              </a:rPr>
              <a:t>= </a:t>
            </a:r>
            <a:r>
              <a:rPr sz="2300" i="1" spc="-20" dirty="0">
                <a:latin typeface="Times New Roman"/>
                <a:cs typeface="Times New Roman"/>
              </a:rPr>
              <a:t>v</a:t>
            </a:r>
            <a:r>
              <a:rPr sz="2400" spc="-30" baseline="29513" dirty="0">
                <a:latin typeface="Lucida Sans Unicode"/>
                <a:cs typeface="Lucida Sans Unicode"/>
              </a:rPr>
              <a:t>⊤ </a:t>
            </a:r>
            <a:r>
              <a:rPr sz="2300" spc="-105" dirty="0">
                <a:latin typeface="Lucida Sans Unicode"/>
                <a:cs typeface="Lucida Sans Unicode"/>
              </a:rPr>
              <a:t>tanh(</a:t>
            </a:r>
            <a:r>
              <a:rPr sz="2300" i="1" spc="-105" dirty="0">
                <a:latin typeface="Times New Roman"/>
                <a:cs typeface="Times New Roman"/>
              </a:rPr>
              <a:t>W</a:t>
            </a:r>
            <a:r>
              <a:rPr sz="2300" spc="-105" dirty="0">
                <a:latin typeface="Lucida Sans Unicode"/>
                <a:cs typeface="Lucida Sans Unicode"/>
              </a:rPr>
              <a:t>[</a:t>
            </a:r>
            <a:r>
              <a:rPr sz="2300" i="1" spc="-105" dirty="0">
                <a:latin typeface="Times New Roman"/>
                <a:cs typeface="Times New Roman"/>
              </a:rPr>
              <a:t>e</a:t>
            </a:r>
            <a:r>
              <a:rPr sz="2400" i="1" spc="-157" baseline="-19097" dirty="0">
                <a:latin typeface="Times New Roman"/>
                <a:cs typeface="Times New Roman"/>
              </a:rPr>
              <a:t>j</a:t>
            </a:r>
            <a:r>
              <a:rPr sz="2300" spc="-105" dirty="0">
                <a:latin typeface="Lucida Sans Unicode"/>
                <a:cs typeface="Lucida Sans Unicode"/>
              </a:rPr>
              <a:t>, </a:t>
            </a:r>
            <a:r>
              <a:rPr sz="2300" i="1" spc="-10" dirty="0">
                <a:latin typeface="Times New Roman"/>
                <a:cs typeface="Times New Roman"/>
              </a:rPr>
              <a:t>d</a:t>
            </a:r>
            <a:r>
              <a:rPr sz="2400" i="1" spc="-15" baseline="-19097" dirty="0">
                <a:latin typeface="Times New Roman"/>
                <a:cs typeface="Times New Roman"/>
              </a:rPr>
              <a:t>i</a:t>
            </a:r>
            <a:r>
              <a:rPr sz="2300" spc="-10" dirty="0">
                <a:latin typeface="Lucida Sans Unicode"/>
                <a:cs typeface="Lucida Sans Unicode"/>
              </a:rPr>
              <a:t>])  </a:t>
            </a:r>
            <a:r>
              <a:rPr sz="2300" i="1" spc="-15" dirty="0">
                <a:latin typeface="Times New Roman"/>
                <a:cs typeface="Times New Roman"/>
              </a:rPr>
              <a:t>p</a:t>
            </a:r>
            <a:r>
              <a:rPr sz="2300" spc="-15" dirty="0">
                <a:latin typeface="Lucida Sans Unicode"/>
                <a:cs typeface="Lucida Sans Unicode"/>
              </a:rPr>
              <a:t>(</a:t>
            </a:r>
            <a:r>
              <a:rPr sz="2300" i="1" spc="-15" dirty="0">
                <a:latin typeface="Times New Roman"/>
                <a:cs typeface="Times New Roman"/>
              </a:rPr>
              <a:t>C</a:t>
            </a:r>
            <a:r>
              <a:rPr sz="2400" i="1" spc="-22" baseline="-19097" dirty="0">
                <a:latin typeface="Times New Roman"/>
                <a:cs typeface="Times New Roman"/>
              </a:rPr>
              <a:t>i</a:t>
            </a:r>
            <a:r>
              <a:rPr sz="2400" i="1" spc="-217" baseline="-19097" dirty="0">
                <a:latin typeface="Times New Roman"/>
                <a:cs typeface="Times New Roman"/>
              </a:rPr>
              <a:t> </a:t>
            </a:r>
            <a:r>
              <a:rPr sz="2300" spc="95" dirty="0">
                <a:latin typeface="Arial Black"/>
                <a:cs typeface="Arial Black"/>
              </a:rPr>
              <a:t>|</a:t>
            </a:r>
            <a:r>
              <a:rPr sz="2300" spc="-520" dirty="0">
                <a:latin typeface="Arial Black"/>
                <a:cs typeface="Arial Black"/>
              </a:rPr>
              <a:t> </a:t>
            </a:r>
            <a:r>
              <a:rPr sz="2300" i="1" spc="-90" dirty="0">
                <a:latin typeface="Times New Roman"/>
                <a:cs typeface="Times New Roman"/>
              </a:rPr>
              <a:t>C</a:t>
            </a:r>
            <a:r>
              <a:rPr sz="2400" spc="-135" baseline="-19097" dirty="0">
                <a:latin typeface="Lucida Sans Unicode"/>
                <a:cs typeface="Lucida Sans Unicode"/>
              </a:rPr>
              <a:t>[1:</a:t>
            </a:r>
            <a:r>
              <a:rPr sz="2400" i="1" spc="-135" baseline="-19097" dirty="0">
                <a:latin typeface="Times New Roman"/>
                <a:cs typeface="Times New Roman"/>
              </a:rPr>
              <a:t>i</a:t>
            </a:r>
            <a:r>
              <a:rPr sz="2400" spc="-135" baseline="-19097" dirty="0">
                <a:latin typeface="Lucida Sans Unicode"/>
                <a:cs typeface="Lucida Sans Unicode"/>
              </a:rPr>
              <a:t>−1]</a:t>
            </a:r>
            <a:r>
              <a:rPr sz="2300" spc="-90" dirty="0">
                <a:latin typeface="Lucida Sans Unicode"/>
                <a:cs typeface="Lucida Sans Unicode"/>
              </a:rPr>
              <a:t>,</a:t>
            </a:r>
            <a:r>
              <a:rPr sz="2300" spc="-345" dirty="0">
                <a:latin typeface="Lucida Sans Unicode"/>
                <a:cs typeface="Lucida Sans Unicode"/>
              </a:rPr>
              <a:t> </a:t>
            </a:r>
            <a:r>
              <a:rPr sz="2300" i="1" spc="20" dirty="0">
                <a:latin typeface="Times New Roman"/>
                <a:cs typeface="Times New Roman"/>
              </a:rPr>
              <a:t>P</a:t>
            </a:r>
            <a:r>
              <a:rPr sz="2300" spc="20" dirty="0">
                <a:latin typeface="Lucida Sans Unicode"/>
                <a:cs typeface="Lucida Sans Unicode"/>
              </a:rPr>
              <a:t>)</a:t>
            </a:r>
            <a:r>
              <a:rPr sz="2300" spc="-90" dirty="0">
                <a:latin typeface="Lucida Sans Unicode"/>
                <a:cs typeface="Lucida Sans Unicode"/>
              </a:rPr>
              <a:t> </a:t>
            </a:r>
            <a:r>
              <a:rPr sz="2300" spc="-254" dirty="0">
                <a:latin typeface="Lucida Sans Unicode"/>
                <a:cs typeface="Lucida Sans Unicode"/>
              </a:rPr>
              <a:t>=</a:t>
            </a:r>
            <a:r>
              <a:rPr sz="2300" spc="-90" dirty="0">
                <a:latin typeface="Lucida Sans Unicode"/>
                <a:cs typeface="Lucida Sans Unicode"/>
              </a:rPr>
              <a:t> </a:t>
            </a:r>
            <a:r>
              <a:rPr sz="2300" spc="-160" dirty="0">
                <a:latin typeface="Lucida Sans Unicode"/>
                <a:cs typeface="Lucida Sans Unicode"/>
              </a:rPr>
              <a:t>softmax(</a:t>
            </a:r>
            <a:r>
              <a:rPr sz="2300" i="1" spc="-160" dirty="0">
                <a:latin typeface="Times New Roman"/>
                <a:cs typeface="Times New Roman"/>
              </a:rPr>
              <a:t>u</a:t>
            </a:r>
            <a:r>
              <a:rPr sz="2400" i="1" spc="-240" baseline="-19097" dirty="0">
                <a:latin typeface="Times New Roman"/>
                <a:cs typeface="Times New Roman"/>
              </a:rPr>
              <a:t>i</a:t>
            </a:r>
            <a:r>
              <a:rPr sz="2300" spc="-160" dirty="0">
                <a:latin typeface="Lucida Sans Unicode"/>
                <a:cs typeface="Lucida Sans Unicode"/>
              </a:rPr>
              <a:t>)</a:t>
            </a:r>
            <a:endParaRPr sz="2300">
              <a:latin typeface="Lucida Sans Unicode"/>
              <a:cs typeface="Lucida Sans Unicode"/>
            </a:endParaRPr>
          </a:p>
          <a:p>
            <a:pPr marL="1364615" marR="30480" indent="165100">
              <a:lnSpc>
                <a:spcPts val="2800"/>
              </a:lnSpc>
              <a:spcBef>
                <a:spcPts val="2485"/>
              </a:spcBef>
            </a:pPr>
            <a:r>
              <a:rPr sz="2400" spc="-5" dirty="0">
                <a:latin typeface="Arial"/>
                <a:cs typeface="Arial"/>
              </a:rPr>
              <a:t>attention weight as  prediction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distribution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5600" y="4905139"/>
            <a:ext cx="915669" cy="210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35"/>
              </a:lnSpc>
            </a:pPr>
            <a:r>
              <a:rPr sz="1300" spc="-5" dirty="0">
                <a:solidFill>
                  <a:srgbClr val="474746"/>
                </a:solidFill>
                <a:latin typeface="Arial"/>
                <a:cs typeface="Arial"/>
              </a:rPr>
              <a:t>https://d2l.ai</a:t>
            </a:r>
            <a:endParaRPr sz="13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30200" y="114300"/>
            <a:ext cx="6873875" cy="176593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8100" marR="30480">
              <a:lnSpc>
                <a:spcPts val="3200"/>
              </a:lnSpc>
              <a:spcBef>
                <a:spcPts val="340"/>
              </a:spcBef>
            </a:pPr>
            <a:r>
              <a:rPr dirty="0"/>
              <a:t>Pointer networks for finding </a:t>
            </a:r>
            <a:r>
              <a:rPr spc="-5" dirty="0"/>
              <a:t>convex</a:t>
            </a:r>
            <a:r>
              <a:rPr spc="-100" dirty="0"/>
              <a:t> </a:t>
            </a:r>
            <a:r>
              <a:rPr dirty="0"/>
              <a:t>hull  </a:t>
            </a:r>
            <a:r>
              <a:rPr spc="-10" dirty="0"/>
              <a:t>(Vinyals </a:t>
            </a:r>
            <a:r>
              <a:rPr spc="-5" dirty="0"/>
              <a:t>et al.,</a:t>
            </a:r>
            <a:r>
              <a:rPr dirty="0"/>
              <a:t> ‘15)</a:t>
            </a:r>
          </a:p>
          <a:p>
            <a:pPr marL="742315" marR="3431540" indent="194945">
              <a:lnSpc>
                <a:spcPct val="119200"/>
              </a:lnSpc>
              <a:spcBef>
                <a:spcPts val="480"/>
              </a:spcBef>
            </a:pPr>
            <a:r>
              <a:rPr sz="2300" b="0" spc="-195" dirty="0">
                <a:latin typeface="Lucida Sans Unicode"/>
                <a:cs typeface="Lucida Sans Unicode"/>
              </a:rPr>
              <a:t>Input </a:t>
            </a:r>
            <a:r>
              <a:rPr sz="2300" b="0" i="1" dirty="0">
                <a:latin typeface="Times New Roman"/>
                <a:cs typeface="Times New Roman"/>
              </a:rPr>
              <a:t>P </a:t>
            </a:r>
            <a:r>
              <a:rPr sz="2300" b="0" spc="-254" dirty="0">
                <a:latin typeface="Lucida Sans Unicode"/>
                <a:cs typeface="Lucida Sans Unicode"/>
              </a:rPr>
              <a:t>= </a:t>
            </a:r>
            <a:r>
              <a:rPr sz="2300" b="0" spc="-20" dirty="0">
                <a:latin typeface="Lucida Sans Unicode"/>
                <a:cs typeface="Lucida Sans Unicode"/>
              </a:rPr>
              <a:t>{</a:t>
            </a:r>
            <a:r>
              <a:rPr sz="2300" b="0" i="1" spc="-20" dirty="0">
                <a:latin typeface="Times New Roman"/>
                <a:cs typeface="Times New Roman"/>
              </a:rPr>
              <a:t>P</a:t>
            </a:r>
            <a:r>
              <a:rPr sz="2400" b="0" spc="-30" baseline="-20833" dirty="0">
                <a:latin typeface="Lucida Sans Unicode"/>
                <a:cs typeface="Lucida Sans Unicode"/>
              </a:rPr>
              <a:t>1</a:t>
            </a:r>
            <a:r>
              <a:rPr sz="2300" b="0" spc="-20" dirty="0">
                <a:latin typeface="Lucida Sans Unicode"/>
                <a:cs typeface="Lucida Sans Unicode"/>
              </a:rPr>
              <a:t>, </a:t>
            </a:r>
            <a:r>
              <a:rPr sz="2300" b="0" spc="15" dirty="0">
                <a:latin typeface="Lucida Sans Unicode"/>
                <a:cs typeface="Lucida Sans Unicode"/>
              </a:rPr>
              <a:t>…</a:t>
            </a:r>
            <a:r>
              <a:rPr sz="2300" b="0" i="1" spc="15" dirty="0">
                <a:latin typeface="Times New Roman"/>
                <a:cs typeface="Times New Roman"/>
              </a:rPr>
              <a:t>P</a:t>
            </a:r>
            <a:r>
              <a:rPr sz="2400" b="0" spc="22" baseline="-20833" dirty="0">
                <a:latin typeface="Lucida Sans Unicode"/>
                <a:cs typeface="Lucida Sans Unicode"/>
              </a:rPr>
              <a:t>4</a:t>
            </a:r>
            <a:r>
              <a:rPr sz="2300" b="0" spc="15" dirty="0">
                <a:latin typeface="Lucida Sans Unicode"/>
                <a:cs typeface="Lucida Sans Unicode"/>
              </a:rPr>
              <a:t>}  </a:t>
            </a:r>
            <a:r>
              <a:rPr sz="2300" b="0" spc="-240" dirty="0">
                <a:latin typeface="Lucida Sans Unicode"/>
                <a:cs typeface="Lucida Sans Unicode"/>
              </a:rPr>
              <a:t>Output </a:t>
            </a:r>
            <a:r>
              <a:rPr sz="2300" b="0" i="1" spc="-5" dirty="0">
                <a:latin typeface="Times New Roman"/>
                <a:cs typeface="Times New Roman"/>
              </a:rPr>
              <a:t>O </a:t>
            </a:r>
            <a:r>
              <a:rPr sz="2300" b="0" spc="-254" dirty="0">
                <a:latin typeface="Lucida Sans Unicode"/>
                <a:cs typeface="Lucida Sans Unicode"/>
              </a:rPr>
              <a:t>=</a:t>
            </a:r>
            <a:r>
              <a:rPr sz="2300" b="0" spc="-240" dirty="0">
                <a:latin typeface="Lucida Sans Unicode"/>
                <a:cs typeface="Lucida Sans Unicode"/>
              </a:rPr>
              <a:t> </a:t>
            </a:r>
            <a:r>
              <a:rPr sz="2300" b="0" spc="-110" dirty="0">
                <a:latin typeface="Lucida Sans Unicode"/>
                <a:cs typeface="Lucida Sans Unicode"/>
              </a:rPr>
              <a:t>{1,4,2,1}</a:t>
            </a:r>
            <a:endParaRPr sz="23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600" y="4889500"/>
            <a:ext cx="42037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474746"/>
                </a:solidFill>
                <a:latin typeface="Arial"/>
                <a:cs typeface="Arial"/>
              </a:rPr>
              <a:t>d2l.ai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78886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Convex </a:t>
            </a:r>
            <a:r>
              <a:rPr dirty="0"/>
              <a:t>hulls, </a:t>
            </a:r>
            <a:r>
              <a:rPr spc="-5" dirty="0"/>
              <a:t>Delaunay </a:t>
            </a:r>
            <a:r>
              <a:rPr dirty="0"/>
              <a:t>triangulation, </a:t>
            </a:r>
            <a:r>
              <a:rPr spc="-5" dirty="0"/>
              <a:t>and</a:t>
            </a:r>
            <a:r>
              <a:rPr spc="-90" dirty="0"/>
              <a:t> </a:t>
            </a:r>
            <a:r>
              <a:rPr dirty="0"/>
              <a:t>TSP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68300" y="3032760"/>
            <a:ext cx="6588759" cy="129603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2400" spc="-5" dirty="0">
                <a:latin typeface="Arial"/>
                <a:cs typeface="Arial"/>
              </a:rPr>
              <a:t>2019 </a:t>
            </a:r>
            <a:r>
              <a:rPr sz="2400" dirty="0">
                <a:latin typeface="Arial"/>
                <a:cs typeface="Arial"/>
              </a:rPr>
              <a:t>style</a:t>
            </a:r>
            <a:r>
              <a:rPr sz="2400" spc="-5" dirty="0">
                <a:latin typeface="Arial"/>
                <a:cs typeface="Arial"/>
              </a:rPr>
              <a:t> improvements</a:t>
            </a:r>
            <a:endParaRPr sz="2400">
              <a:latin typeface="Arial"/>
              <a:cs typeface="Arial"/>
            </a:endParaRPr>
          </a:p>
          <a:p>
            <a:pPr marL="698500" indent="-228600">
              <a:lnSpc>
                <a:spcPct val="100000"/>
              </a:lnSpc>
              <a:spcBef>
                <a:spcPts val="420"/>
              </a:spcBef>
              <a:buChar char="•"/>
              <a:tabLst>
                <a:tab pos="698500" algn="l"/>
              </a:tabLst>
            </a:pPr>
            <a:r>
              <a:rPr sz="2400" spc="-10" dirty="0">
                <a:latin typeface="Arial"/>
                <a:cs typeface="Arial"/>
              </a:rPr>
              <a:t>Transformer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encode inputs </a:t>
            </a:r>
            <a:r>
              <a:rPr sz="2400" dirty="0">
                <a:latin typeface="Arial"/>
                <a:cs typeface="Arial"/>
              </a:rPr>
              <a:t>(and</a:t>
            </a:r>
            <a:r>
              <a:rPr sz="2400" spc="-5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outputs)</a:t>
            </a:r>
            <a:endParaRPr sz="2400">
              <a:latin typeface="Arial"/>
              <a:cs typeface="Arial"/>
            </a:endParaRPr>
          </a:p>
          <a:p>
            <a:pPr marL="698500" indent="-228600">
              <a:lnSpc>
                <a:spcPct val="100000"/>
              </a:lnSpc>
              <a:spcBef>
                <a:spcPts val="520"/>
              </a:spcBef>
              <a:buChar char="•"/>
              <a:tabLst>
                <a:tab pos="698500" algn="l"/>
              </a:tabLst>
            </a:pPr>
            <a:r>
              <a:rPr sz="2400" dirty="0">
                <a:latin typeface="Arial"/>
                <a:cs typeface="Arial"/>
              </a:rPr>
              <a:t>Graph </a:t>
            </a:r>
            <a:r>
              <a:rPr sz="2400" spc="-5" dirty="0">
                <a:latin typeface="Arial"/>
                <a:cs typeface="Arial"/>
              </a:rPr>
              <a:t>neural networks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local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interactions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9304" y="942746"/>
            <a:ext cx="8205429" cy="20987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717295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Neural </a:t>
            </a:r>
            <a:r>
              <a:rPr spc="-35" dirty="0"/>
              <a:t>Turing </a:t>
            </a:r>
            <a:r>
              <a:rPr dirty="0"/>
              <a:t>Machines (Graves </a:t>
            </a:r>
            <a:r>
              <a:rPr spc="-5" dirty="0"/>
              <a:t>et al.,</a:t>
            </a:r>
            <a:r>
              <a:rPr spc="-55" dirty="0"/>
              <a:t> </a:t>
            </a:r>
            <a:r>
              <a:rPr dirty="0"/>
              <a:t>‘14)</a:t>
            </a:r>
          </a:p>
        </p:txBody>
      </p:sp>
      <p:sp>
        <p:nvSpPr>
          <p:cNvPr id="3" name="object 3"/>
          <p:cNvSpPr/>
          <p:nvPr/>
        </p:nvSpPr>
        <p:spPr>
          <a:xfrm>
            <a:off x="3059769" y="940897"/>
            <a:ext cx="6040878" cy="41428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90896" y="3803620"/>
            <a:ext cx="909007" cy="11808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41756" y="3822512"/>
            <a:ext cx="709930" cy="1045210"/>
          </a:xfrm>
          <a:custGeom>
            <a:avLst/>
            <a:gdLst/>
            <a:ahLst/>
            <a:cxnLst/>
            <a:rect l="l" t="t" r="r" b="b"/>
            <a:pathLst>
              <a:path w="709930" h="1045210">
                <a:moveTo>
                  <a:pt x="5546" y="0"/>
                </a:moveTo>
                <a:lnTo>
                  <a:pt x="2177" y="65009"/>
                </a:lnTo>
                <a:lnTo>
                  <a:pt x="328" y="127931"/>
                </a:lnTo>
                <a:lnTo>
                  <a:pt x="0" y="188765"/>
                </a:lnTo>
                <a:lnTo>
                  <a:pt x="1190" y="247513"/>
                </a:lnTo>
                <a:lnTo>
                  <a:pt x="3901" y="304174"/>
                </a:lnTo>
                <a:lnTo>
                  <a:pt x="8132" y="358747"/>
                </a:lnTo>
                <a:lnTo>
                  <a:pt x="13882" y="411233"/>
                </a:lnTo>
                <a:lnTo>
                  <a:pt x="21153" y="461632"/>
                </a:lnTo>
                <a:lnTo>
                  <a:pt x="29943" y="509944"/>
                </a:lnTo>
                <a:lnTo>
                  <a:pt x="40253" y="556169"/>
                </a:lnTo>
                <a:lnTo>
                  <a:pt x="52083" y="600307"/>
                </a:lnTo>
                <a:lnTo>
                  <a:pt x="65433" y="642357"/>
                </a:lnTo>
                <a:lnTo>
                  <a:pt x="80303" y="682321"/>
                </a:lnTo>
                <a:lnTo>
                  <a:pt x="96692" y="720197"/>
                </a:lnTo>
                <a:lnTo>
                  <a:pt x="114602" y="755986"/>
                </a:lnTo>
                <a:lnTo>
                  <a:pt x="134031" y="789688"/>
                </a:lnTo>
                <a:lnTo>
                  <a:pt x="177449" y="850830"/>
                </a:lnTo>
                <a:lnTo>
                  <a:pt x="226947" y="903623"/>
                </a:lnTo>
                <a:lnTo>
                  <a:pt x="282525" y="948068"/>
                </a:lnTo>
                <a:lnTo>
                  <a:pt x="344181" y="984164"/>
                </a:lnTo>
                <a:lnTo>
                  <a:pt x="411918" y="1011911"/>
                </a:lnTo>
                <a:lnTo>
                  <a:pt x="485733" y="1031309"/>
                </a:lnTo>
                <a:lnTo>
                  <a:pt x="524921" y="1037878"/>
                </a:lnTo>
                <a:lnTo>
                  <a:pt x="565629" y="1042359"/>
                </a:lnTo>
                <a:lnTo>
                  <a:pt x="607856" y="1044753"/>
                </a:lnTo>
                <a:lnTo>
                  <a:pt x="651603" y="1045060"/>
                </a:lnTo>
                <a:lnTo>
                  <a:pt x="696871" y="1043279"/>
                </a:lnTo>
                <a:lnTo>
                  <a:pt x="709494" y="1041844"/>
                </a:lnTo>
              </a:path>
            </a:pathLst>
          </a:custGeom>
          <a:ln w="25400">
            <a:solidFill>
              <a:srgbClr val="FFF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31737" y="4805226"/>
            <a:ext cx="128270" cy="121285"/>
          </a:xfrm>
          <a:custGeom>
            <a:avLst/>
            <a:gdLst/>
            <a:ahLst/>
            <a:cxnLst/>
            <a:rect l="l" t="t" r="r" b="b"/>
            <a:pathLst>
              <a:path w="128269" h="121285">
                <a:moveTo>
                  <a:pt x="0" y="0"/>
                </a:moveTo>
                <a:lnTo>
                  <a:pt x="13792" y="121132"/>
                </a:lnTo>
                <a:lnTo>
                  <a:pt x="128028" y="46774"/>
                </a:lnTo>
                <a:lnTo>
                  <a:pt x="0" y="0"/>
                </a:lnTo>
                <a:close/>
              </a:path>
            </a:pathLst>
          </a:custGeom>
          <a:solidFill>
            <a:srgbClr val="FFF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42731" y="2047005"/>
            <a:ext cx="3219813" cy="10963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75693" y="2077831"/>
            <a:ext cx="3038475" cy="1000760"/>
          </a:xfrm>
          <a:custGeom>
            <a:avLst/>
            <a:gdLst/>
            <a:ahLst/>
            <a:cxnLst/>
            <a:rect l="l" t="t" r="r" b="b"/>
            <a:pathLst>
              <a:path w="3038475" h="1000760">
                <a:moveTo>
                  <a:pt x="0" y="614765"/>
                </a:moveTo>
                <a:lnTo>
                  <a:pt x="58113" y="572063"/>
                </a:lnTo>
                <a:lnTo>
                  <a:pt x="105867" y="538072"/>
                </a:lnTo>
                <a:lnTo>
                  <a:pt x="153382" y="505123"/>
                </a:lnTo>
                <a:lnTo>
                  <a:pt x="200659" y="473215"/>
                </a:lnTo>
                <a:lnTo>
                  <a:pt x="247698" y="442347"/>
                </a:lnTo>
                <a:lnTo>
                  <a:pt x="294499" y="412521"/>
                </a:lnTo>
                <a:lnTo>
                  <a:pt x="341061" y="383735"/>
                </a:lnTo>
                <a:lnTo>
                  <a:pt x="387385" y="355991"/>
                </a:lnTo>
                <a:lnTo>
                  <a:pt x="433471" y="329287"/>
                </a:lnTo>
                <a:lnTo>
                  <a:pt x="479319" y="303624"/>
                </a:lnTo>
                <a:lnTo>
                  <a:pt x="524928" y="279002"/>
                </a:lnTo>
                <a:lnTo>
                  <a:pt x="570299" y="255422"/>
                </a:lnTo>
                <a:lnTo>
                  <a:pt x="615432" y="232882"/>
                </a:lnTo>
                <a:lnTo>
                  <a:pt x="660327" y="211383"/>
                </a:lnTo>
                <a:lnTo>
                  <a:pt x="704983" y="190925"/>
                </a:lnTo>
                <a:lnTo>
                  <a:pt x="749402" y="171508"/>
                </a:lnTo>
                <a:lnTo>
                  <a:pt x="793582" y="153131"/>
                </a:lnTo>
                <a:lnTo>
                  <a:pt x="837523" y="135796"/>
                </a:lnTo>
                <a:lnTo>
                  <a:pt x="881227" y="119502"/>
                </a:lnTo>
                <a:lnTo>
                  <a:pt x="924692" y="104249"/>
                </a:lnTo>
                <a:lnTo>
                  <a:pt x="967919" y="90036"/>
                </a:lnTo>
                <a:lnTo>
                  <a:pt x="1010908" y="76865"/>
                </a:lnTo>
                <a:lnTo>
                  <a:pt x="1053658" y="64734"/>
                </a:lnTo>
                <a:lnTo>
                  <a:pt x="1096171" y="53645"/>
                </a:lnTo>
                <a:lnTo>
                  <a:pt x="1138445" y="43596"/>
                </a:lnTo>
                <a:lnTo>
                  <a:pt x="1180480" y="34588"/>
                </a:lnTo>
                <a:lnTo>
                  <a:pt x="1222278" y="26621"/>
                </a:lnTo>
                <a:lnTo>
                  <a:pt x="1263837" y="19695"/>
                </a:lnTo>
                <a:lnTo>
                  <a:pt x="1305159" y="13810"/>
                </a:lnTo>
                <a:lnTo>
                  <a:pt x="1346242" y="8966"/>
                </a:lnTo>
                <a:lnTo>
                  <a:pt x="1387086" y="5163"/>
                </a:lnTo>
                <a:lnTo>
                  <a:pt x="1427693" y="2401"/>
                </a:lnTo>
                <a:lnTo>
                  <a:pt x="1468061" y="680"/>
                </a:lnTo>
                <a:lnTo>
                  <a:pt x="1508191" y="0"/>
                </a:lnTo>
                <a:lnTo>
                  <a:pt x="1548083" y="360"/>
                </a:lnTo>
                <a:lnTo>
                  <a:pt x="1587737" y="1762"/>
                </a:lnTo>
                <a:lnTo>
                  <a:pt x="1627152" y="4204"/>
                </a:lnTo>
                <a:lnTo>
                  <a:pt x="1666329" y="7687"/>
                </a:lnTo>
                <a:lnTo>
                  <a:pt x="1705268" y="12212"/>
                </a:lnTo>
                <a:lnTo>
                  <a:pt x="1743969" y="17777"/>
                </a:lnTo>
                <a:lnTo>
                  <a:pt x="1782432" y="24383"/>
                </a:lnTo>
                <a:lnTo>
                  <a:pt x="1820656" y="32030"/>
                </a:lnTo>
                <a:lnTo>
                  <a:pt x="1858642" y="40718"/>
                </a:lnTo>
                <a:lnTo>
                  <a:pt x="1896390" y="50447"/>
                </a:lnTo>
                <a:lnTo>
                  <a:pt x="1933900" y="61216"/>
                </a:lnTo>
                <a:lnTo>
                  <a:pt x="1971171" y="73027"/>
                </a:lnTo>
                <a:lnTo>
                  <a:pt x="2008204" y="85879"/>
                </a:lnTo>
                <a:lnTo>
                  <a:pt x="2045000" y="99771"/>
                </a:lnTo>
                <a:lnTo>
                  <a:pt x="2081556" y="114704"/>
                </a:lnTo>
                <a:lnTo>
                  <a:pt x="2117875" y="130679"/>
                </a:lnTo>
                <a:lnTo>
                  <a:pt x="2153956" y="147694"/>
                </a:lnTo>
                <a:lnTo>
                  <a:pt x="2189798" y="165750"/>
                </a:lnTo>
                <a:lnTo>
                  <a:pt x="2225402" y="184847"/>
                </a:lnTo>
                <a:lnTo>
                  <a:pt x="2260768" y="204985"/>
                </a:lnTo>
                <a:lnTo>
                  <a:pt x="2295896" y="226164"/>
                </a:lnTo>
                <a:lnTo>
                  <a:pt x="2330785" y="248384"/>
                </a:lnTo>
                <a:lnTo>
                  <a:pt x="2365436" y="271644"/>
                </a:lnTo>
                <a:lnTo>
                  <a:pt x="2399850" y="295946"/>
                </a:lnTo>
                <a:lnTo>
                  <a:pt x="2434025" y="321288"/>
                </a:lnTo>
                <a:lnTo>
                  <a:pt x="2467961" y="347672"/>
                </a:lnTo>
                <a:lnTo>
                  <a:pt x="2501660" y="375096"/>
                </a:lnTo>
                <a:lnTo>
                  <a:pt x="2535120" y="403561"/>
                </a:lnTo>
                <a:lnTo>
                  <a:pt x="2568342" y="433067"/>
                </a:lnTo>
                <a:lnTo>
                  <a:pt x="2601326" y="463614"/>
                </a:lnTo>
                <a:lnTo>
                  <a:pt x="2634072" y="495202"/>
                </a:lnTo>
                <a:lnTo>
                  <a:pt x="2666580" y="527831"/>
                </a:lnTo>
                <a:lnTo>
                  <a:pt x="2698849" y="561500"/>
                </a:lnTo>
                <a:lnTo>
                  <a:pt x="2730881" y="596211"/>
                </a:lnTo>
                <a:lnTo>
                  <a:pt x="2762674" y="631962"/>
                </a:lnTo>
                <a:lnTo>
                  <a:pt x="2794229" y="668755"/>
                </a:lnTo>
                <a:lnTo>
                  <a:pt x="2825545" y="706588"/>
                </a:lnTo>
                <a:lnTo>
                  <a:pt x="2856624" y="745462"/>
                </a:lnTo>
                <a:lnTo>
                  <a:pt x="2887464" y="785377"/>
                </a:lnTo>
                <a:lnTo>
                  <a:pt x="2918066" y="826333"/>
                </a:lnTo>
                <a:lnTo>
                  <a:pt x="2948430" y="868330"/>
                </a:lnTo>
                <a:lnTo>
                  <a:pt x="2978556" y="911367"/>
                </a:lnTo>
                <a:lnTo>
                  <a:pt x="3008444" y="955446"/>
                </a:lnTo>
                <a:lnTo>
                  <a:pt x="3038094" y="1000565"/>
                </a:lnTo>
              </a:path>
            </a:pathLst>
          </a:custGeom>
          <a:ln w="25400">
            <a:solidFill>
              <a:srgbClr val="FFF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88612" y="2636325"/>
            <a:ext cx="134620" cy="122555"/>
          </a:xfrm>
          <a:custGeom>
            <a:avLst/>
            <a:gdLst/>
            <a:ahLst/>
            <a:cxnLst/>
            <a:rect l="l" t="t" r="r" b="b"/>
            <a:pathLst>
              <a:path w="134619" h="122555">
                <a:moveTo>
                  <a:pt x="60413" y="0"/>
                </a:moveTo>
                <a:lnTo>
                  <a:pt x="0" y="122186"/>
                </a:lnTo>
                <a:lnTo>
                  <a:pt x="133997" y="97205"/>
                </a:lnTo>
                <a:lnTo>
                  <a:pt x="60413" y="0"/>
                </a:lnTo>
                <a:close/>
              </a:path>
            </a:pathLst>
          </a:custGeom>
          <a:solidFill>
            <a:srgbClr val="FFF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637252" y="3041065"/>
            <a:ext cx="1269206" cy="9084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38856" y="3117264"/>
            <a:ext cx="1066165" cy="705485"/>
          </a:xfrm>
          <a:custGeom>
            <a:avLst/>
            <a:gdLst/>
            <a:ahLst/>
            <a:cxnLst/>
            <a:rect l="l" t="t" r="r" b="b"/>
            <a:pathLst>
              <a:path w="1066164" h="705485">
                <a:moveTo>
                  <a:pt x="1013218" y="205181"/>
                </a:moveTo>
                <a:lnTo>
                  <a:pt x="52781" y="205181"/>
                </a:lnTo>
                <a:lnTo>
                  <a:pt x="32200" y="209317"/>
                </a:lnTo>
                <a:lnTo>
                  <a:pt x="15427" y="220608"/>
                </a:lnTo>
                <a:lnTo>
                  <a:pt x="4135" y="237381"/>
                </a:lnTo>
                <a:lnTo>
                  <a:pt x="0" y="257962"/>
                </a:lnTo>
                <a:lnTo>
                  <a:pt x="0" y="652068"/>
                </a:lnTo>
                <a:lnTo>
                  <a:pt x="4135" y="672711"/>
                </a:lnTo>
                <a:lnTo>
                  <a:pt x="15427" y="689619"/>
                </a:lnTo>
                <a:lnTo>
                  <a:pt x="32200" y="701046"/>
                </a:lnTo>
                <a:lnTo>
                  <a:pt x="52781" y="705243"/>
                </a:lnTo>
                <a:lnTo>
                  <a:pt x="1013218" y="705243"/>
                </a:lnTo>
                <a:lnTo>
                  <a:pt x="1033799" y="701046"/>
                </a:lnTo>
                <a:lnTo>
                  <a:pt x="1050572" y="689619"/>
                </a:lnTo>
                <a:lnTo>
                  <a:pt x="1061864" y="672711"/>
                </a:lnTo>
                <a:lnTo>
                  <a:pt x="1065999" y="652068"/>
                </a:lnTo>
                <a:lnTo>
                  <a:pt x="1065999" y="257962"/>
                </a:lnTo>
                <a:lnTo>
                  <a:pt x="1061864" y="237381"/>
                </a:lnTo>
                <a:lnTo>
                  <a:pt x="1050572" y="220608"/>
                </a:lnTo>
                <a:lnTo>
                  <a:pt x="1033799" y="209317"/>
                </a:lnTo>
                <a:lnTo>
                  <a:pt x="1013218" y="205181"/>
                </a:lnTo>
                <a:close/>
              </a:path>
              <a:path w="1066164" h="705485">
                <a:moveTo>
                  <a:pt x="543318" y="0"/>
                </a:moveTo>
                <a:lnTo>
                  <a:pt x="463156" y="205181"/>
                </a:lnTo>
                <a:lnTo>
                  <a:pt x="623481" y="205181"/>
                </a:lnTo>
                <a:lnTo>
                  <a:pt x="543318" y="0"/>
                </a:lnTo>
                <a:close/>
              </a:path>
            </a:pathLst>
          </a:custGeom>
          <a:solidFill>
            <a:srgbClr val="FFF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3355" y="1745580"/>
            <a:ext cx="2852341" cy="121642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4958" y="1821779"/>
            <a:ext cx="2649220" cy="1013460"/>
          </a:xfrm>
          <a:custGeom>
            <a:avLst/>
            <a:gdLst/>
            <a:ahLst/>
            <a:cxnLst/>
            <a:rect l="l" t="t" r="r" b="b"/>
            <a:pathLst>
              <a:path w="2649220" h="1013460">
                <a:moveTo>
                  <a:pt x="1462874" y="631825"/>
                </a:moveTo>
                <a:lnTo>
                  <a:pt x="1267612" y="631825"/>
                </a:lnTo>
                <a:lnTo>
                  <a:pt x="1365250" y="1013218"/>
                </a:lnTo>
                <a:lnTo>
                  <a:pt x="1462874" y="631825"/>
                </a:lnTo>
                <a:close/>
              </a:path>
              <a:path w="2649220" h="1013460">
                <a:moveTo>
                  <a:pt x="2596349" y="0"/>
                </a:moveTo>
                <a:lnTo>
                  <a:pt x="52781" y="0"/>
                </a:lnTo>
                <a:lnTo>
                  <a:pt x="32200" y="4135"/>
                </a:lnTo>
                <a:lnTo>
                  <a:pt x="15427" y="15427"/>
                </a:lnTo>
                <a:lnTo>
                  <a:pt x="4135" y="32200"/>
                </a:lnTo>
                <a:lnTo>
                  <a:pt x="0" y="52781"/>
                </a:lnTo>
                <a:lnTo>
                  <a:pt x="0" y="579043"/>
                </a:lnTo>
                <a:lnTo>
                  <a:pt x="4135" y="599624"/>
                </a:lnTo>
                <a:lnTo>
                  <a:pt x="15427" y="616397"/>
                </a:lnTo>
                <a:lnTo>
                  <a:pt x="32200" y="627689"/>
                </a:lnTo>
                <a:lnTo>
                  <a:pt x="52781" y="631825"/>
                </a:lnTo>
                <a:lnTo>
                  <a:pt x="2596349" y="631825"/>
                </a:lnTo>
                <a:lnTo>
                  <a:pt x="2616936" y="627689"/>
                </a:lnTo>
                <a:lnTo>
                  <a:pt x="2633708" y="616397"/>
                </a:lnTo>
                <a:lnTo>
                  <a:pt x="2644997" y="599624"/>
                </a:lnTo>
                <a:lnTo>
                  <a:pt x="2649131" y="579043"/>
                </a:lnTo>
                <a:lnTo>
                  <a:pt x="2649131" y="52781"/>
                </a:lnTo>
                <a:lnTo>
                  <a:pt x="2644997" y="32200"/>
                </a:lnTo>
                <a:lnTo>
                  <a:pt x="2633708" y="15427"/>
                </a:lnTo>
                <a:lnTo>
                  <a:pt x="2616936" y="4135"/>
                </a:lnTo>
                <a:lnTo>
                  <a:pt x="2596349" y="0"/>
                </a:lnTo>
                <a:close/>
              </a:path>
            </a:pathLst>
          </a:custGeom>
          <a:solidFill>
            <a:srgbClr val="FFF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33845" y="1930400"/>
            <a:ext cx="2323465" cy="181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716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attention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weight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0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</a:pPr>
            <a:r>
              <a:rPr sz="2300" i="1" spc="-40" dirty="0">
                <a:latin typeface="Times New Roman"/>
                <a:cs typeface="Times New Roman"/>
              </a:rPr>
              <a:t>r</a:t>
            </a:r>
            <a:r>
              <a:rPr sz="2400" i="1" spc="-60" baseline="-20833" dirty="0">
                <a:latin typeface="Times New Roman"/>
                <a:cs typeface="Times New Roman"/>
              </a:rPr>
              <a:t>t  </a:t>
            </a:r>
            <a:r>
              <a:rPr sz="2300" spc="-35" dirty="0">
                <a:latin typeface="Lucida Sans Unicode"/>
                <a:cs typeface="Lucida Sans Unicode"/>
              </a:rPr>
              <a:t>← </a:t>
            </a:r>
            <a:r>
              <a:rPr sz="3450" spc="2010" baseline="-28985" dirty="0">
                <a:latin typeface="Segoe UI Symbol"/>
                <a:cs typeface="Segoe UI Symbol"/>
              </a:rPr>
              <a:t>∑</a:t>
            </a:r>
            <a:r>
              <a:rPr sz="3450" spc="-667" baseline="-28985" dirty="0">
                <a:latin typeface="Segoe UI Symbol"/>
                <a:cs typeface="Segoe UI Symbol"/>
              </a:rPr>
              <a:t> </a:t>
            </a:r>
            <a:r>
              <a:rPr sz="2300" i="1" spc="10" dirty="0">
                <a:latin typeface="Times New Roman"/>
                <a:cs typeface="Times New Roman"/>
              </a:rPr>
              <a:t>w</a:t>
            </a:r>
            <a:r>
              <a:rPr sz="2400" i="1" spc="15" baseline="-20833" dirty="0">
                <a:latin typeface="Times New Roman"/>
                <a:cs typeface="Times New Roman"/>
              </a:rPr>
              <a:t>t</a:t>
            </a:r>
            <a:r>
              <a:rPr sz="2300" spc="10" dirty="0">
                <a:latin typeface="Lucida Sans Unicode"/>
                <a:cs typeface="Lucida Sans Unicode"/>
              </a:rPr>
              <a:t>(</a:t>
            </a:r>
            <a:r>
              <a:rPr sz="2300" i="1" spc="10" dirty="0">
                <a:latin typeface="Times New Roman"/>
                <a:cs typeface="Times New Roman"/>
              </a:rPr>
              <a:t>i</a:t>
            </a:r>
            <a:r>
              <a:rPr sz="2300" spc="10" dirty="0">
                <a:latin typeface="Lucida Sans Unicode"/>
                <a:cs typeface="Lucida Sans Unicode"/>
              </a:rPr>
              <a:t>)</a:t>
            </a:r>
            <a:r>
              <a:rPr sz="2300" i="1" spc="10" dirty="0">
                <a:latin typeface="Times New Roman"/>
                <a:cs typeface="Times New Roman"/>
              </a:rPr>
              <a:t>M</a:t>
            </a:r>
            <a:r>
              <a:rPr sz="2400" i="1" spc="15" baseline="-20833" dirty="0">
                <a:latin typeface="Times New Roman"/>
                <a:cs typeface="Times New Roman"/>
              </a:rPr>
              <a:t>t</a:t>
            </a:r>
            <a:r>
              <a:rPr sz="2300" spc="10" dirty="0">
                <a:latin typeface="Lucida Sans Unicode"/>
                <a:cs typeface="Lucida Sans Unicode"/>
              </a:rPr>
              <a:t>(</a:t>
            </a:r>
            <a:r>
              <a:rPr sz="2300" i="1" spc="10" dirty="0">
                <a:latin typeface="Times New Roman"/>
                <a:cs typeface="Times New Roman"/>
              </a:rPr>
              <a:t>i</a:t>
            </a:r>
            <a:r>
              <a:rPr sz="2300" spc="10" dirty="0">
                <a:latin typeface="Lucida Sans Unicode"/>
                <a:cs typeface="Lucida Sans Unicode"/>
              </a:rPr>
              <a:t>)</a:t>
            </a:r>
            <a:endParaRPr sz="2300">
              <a:latin typeface="Lucida Sans Unicode"/>
              <a:cs typeface="Lucida Sans Unicode"/>
            </a:endParaRPr>
          </a:p>
          <a:p>
            <a:pPr marR="598170" algn="ctr">
              <a:lnSpc>
                <a:spcPts val="1789"/>
              </a:lnSpc>
              <a:spcBef>
                <a:spcPts val="755"/>
              </a:spcBef>
            </a:pPr>
            <a:r>
              <a:rPr sz="1600" i="1" spc="5" dirty="0">
                <a:latin typeface="Times New Roman"/>
                <a:cs typeface="Times New Roman"/>
              </a:rPr>
              <a:t>i</a:t>
            </a:r>
            <a:endParaRPr sz="1600">
              <a:latin typeface="Times New Roman"/>
              <a:cs typeface="Times New Roman"/>
            </a:endParaRPr>
          </a:p>
          <a:p>
            <a:pPr marL="1470660">
              <a:lnSpc>
                <a:spcPts val="2750"/>
              </a:lnSpc>
            </a:pPr>
            <a:r>
              <a:rPr sz="2400" dirty="0">
                <a:latin typeface="Arial"/>
                <a:cs typeface="Arial"/>
              </a:rPr>
              <a:t>value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243878" y="3115156"/>
            <a:ext cx="1551305" cy="495300"/>
          </a:xfrm>
          <a:custGeom>
            <a:avLst/>
            <a:gdLst/>
            <a:ahLst/>
            <a:cxnLst/>
            <a:rect l="l" t="t" r="r" b="b"/>
            <a:pathLst>
              <a:path w="1551304" h="495300">
                <a:moveTo>
                  <a:pt x="0" y="0"/>
                </a:moveTo>
                <a:lnTo>
                  <a:pt x="1551139" y="0"/>
                </a:lnTo>
                <a:lnTo>
                  <a:pt x="1551139" y="494944"/>
                </a:lnTo>
                <a:lnTo>
                  <a:pt x="0" y="494944"/>
                </a:lnTo>
                <a:lnTo>
                  <a:pt x="0" y="0"/>
                </a:lnTo>
                <a:close/>
              </a:path>
            </a:pathLst>
          </a:custGeom>
          <a:ln w="50800">
            <a:solidFill>
              <a:srgbClr val="FFF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896375" y="3658416"/>
            <a:ext cx="249023" cy="5156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020180" y="3677748"/>
            <a:ext cx="3175" cy="288925"/>
          </a:xfrm>
          <a:custGeom>
            <a:avLst/>
            <a:gdLst/>
            <a:ahLst/>
            <a:cxnLst/>
            <a:rect l="l" t="t" r="r" b="b"/>
            <a:pathLst>
              <a:path w="3175" h="288925">
                <a:moveTo>
                  <a:pt x="1460" y="-19049"/>
                </a:moveTo>
                <a:lnTo>
                  <a:pt x="1460" y="307452"/>
                </a:lnTo>
              </a:path>
            </a:pathLst>
          </a:custGeom>
          <a:ln w="41020">
            <a:solidFill>
              <a:srgbClr val="FFF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36557" y="3946254"/>
            <a:ext cx="167640" cy="168910"/>
          </a:xfrm>
          <a:custGeom>
            <a:avLst/>
            <a:gdLst/>
            <a:ahLst/>
            <a:cxnLst/>
            <a:rect l="l" t="t" r="r" b="b"/>
            <a:pathLst>
              <a:path w="167640" h="168910">
                <a:moveTo>
                  <a:pt x="0" y="0"/>
                </a:moveTo>
                <a:lnTo>
                  <a:pt x="82118" y="168478"/>
                </a:lnTo>
                <a:lnTo>
                  <a:pt x="167627" y="1701"/>
                </a:lnTo>
                <a:lnTo>
                  <a:pt x="0" y="0"/>
                </a:lnTo>
                <a:close/>
              </a:path>
            </a:pathLst>
          </a:custGeom>
          <a:solidFill>
            <a:srgbClr val="FFF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55600" y="4905139"/>
            <a:ext cx="915669" cy="210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35"/>
              </a:lnSpc>
            </a:pPr>
            <a:r>
              <a:rPr sz="1300" spc="-5" dirty="0">
                <a:solidFill>
                  <a:srgbClr val="474746"/>
                </a:solidFill>
                <a:latin typeface="Arial"/>
                <a:cs typeface="Arial"/>
              </a:rPr>
              <a:t>https://d2l.ai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77895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Attention </a:t>
            </a:r>
            <a:r>
              <a:rPr dirty="0"/>
              <a:t>weights </a:t>
            </a:r>
            <a:r>
              <a:rPr spc="-5" dirty="0"/>
              <a:t>can </a:t>
            </a:r>
            <a:r>
              <a:rPr dirty="0"/>
              <a:t>be </a:t>
            </a:r>
            <a:r>
              <a:rPr spc="-5" dirty="0">
                <a:solidFill>
                  <a:srgbClr val="FF0000"/>
                </a:solidFill>
              </a:rPr>
              <a:t>stateful </a:t>
            </a:r>
            <a:r>
              <a:rPr dirty="0">
                <a:solidFill>
                  <a:srgbClr val="FF0000"/>
                </a:solidFill>
              </a:rPr>
              <a:t>(values,</a:t>
            </a:r>
            <a:r>
              <a:rPr spc="-8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too)</a:t>
            </a:r>
          </a:p>
        </p:txBody>
      </p:sp>
      <p:sp>
        <p:nvSpPr>
          <p:cNvPr id="3" name="object 3"/>
          <p:cNvSpPr/>
          <p:nvPr/>
        </p:nvSpPr>
        <p:spPr>
          <a:xfrm>
            <a:off x="4586" y="998650"/>
            <a:ext cx="9134825" cy="35371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6726" y="812817"/>
            <a:ext cx="3081733" cy="10398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8320" y="889017"/>
            <a:ext cx="2879090" cy="836930"/>
          </a:xfrm>
          <a:custGeom>
            <a:avLst/>
            <a:gdLst/>
            <a:ahLst/>
            <a:cxnLst/>
            <a:rect l="l" t="t" r="r" b="b"/>
            <a:pathLst>
              <a:path w="2879090" h="836930">
                <a:moveTo>
                  <a:pt x="2843212" y="0"/>
                </a:moveTo>
                <a:lnTo>
                  <a:pt x="616750" y="0"/>
                </a:lnTo>
                <a:lnTo>
                  <a:pt x="603034" y="2786"/>
                </a:lnTo>
                <a:lnTo>
                  <a:pt x="591804" y="10372"/>
                </a:lnTo>
                <a:lnTo>
                  <a:pt x="584217" y="21602"/>
                </a:lnTo>
                <a:lnTo>
                  <a:pt x="581431" y="35318"/>
                </a:lnTo>
                <a:lnTo>
                  <a:pt x="581431" y="510387"/>
                </a:lnTo>
                <a:lnTo>
                  <a:pt x="0" y="836612"/>
                </a:lnTo>
                <a:lnTo>
                  <a:pt x="756843" y="610400"/>
                </a:lnTo>
                <a:lnTo>
                  <a:pt x="2843212" y="610400"/>
                </a:lnTo>
                <a:lnTo>
                  <a:pt x="2856930" y="607612"/>
                </a:lnTo>
                <a:lnTo>
                  <a:pt x="2868164" y="600021"/>
                </a:lnTo>
                <a:lnTo>
                  <a:pt x="2875755" y="588786"/>
                </a:lnTo>
                <a:lnTo>
                  <a:pt x="2878543" y="575068"/>
                </a:lnTo>
                <a:lnTo>
                  <a:pt x="2878543" y="35318"/>
                </a:lnTo>
                <a:lnTo>
                  <a:pt x="2875755" y="21602"/>
                </a:lnTo>
                <a:lnTo>
                  <a:pt x="2868164" y="10372"/>
                </a:lnTo>
                <a:lnTo>
                  <a:pt x="2856930" y="2786"/>
                </a:lnTo>
                <a:lnTo>
                  <a:pt x="2843212" y="0"/>
                </a:lnTo>
                <a:close/>
              </a:path>
            </a:pathLst>
          </a:custGeom>
          <a:solidFill>
            <a:srgbClr val="FFF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87261" y="1767956"/>
            <a:ext cx="1620043" cy="8135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88862" y="1844156"/>
            <a:ext cx="1417320" cy="610870"/>
          </a:xfrm>
          <a:custGeom>
            <a:avLst/>
            <a:gdLst/>
            <a:ahLst/>
            <a:cxnLst/>
            <a:rect l="l" t="t" r="r" b="b"/>
            <a:pathLst>
              <a:path w="1417320" h="610869">
                <a:moveTo>
                  <a:pt x="1381518" y="0"/>
                </a:moveTo>
                <a:lnTo>
                  <a:pt x="347662" y="0"/>
                </a:lnTo>
                <a:lnTo>
                  <a:pt x="333946" y="2786"/>
                </a:lnTo>
                <a:lnTo>
                  <a:pt x="322716" y="10372"/>
                </a:lnTo>
                <a:lnTo>
                  <a:pt x="315129" y="21602"/>
                </a:lnTo>
                <a:lnTo>
                  <a:pt x="312343" y="35318"/>
                </a:lnTo>
                <a:lnTo>
                  <a:pt x="312343" y="205181"/>
                </a:lnTo>
                <a:lnTo>
                  <a:pt x="0" y="275831"/>
                </a:lnTo>
                <a:lnTo>
                  <a:pt x="312343" y="346075"/>
                </a:lnTo>
                <a:lnTo>
                  <a:pt x="312343" y="575068"/>
                </a:lnTo>
                <a:lnTo>
                  <a:pt x="315129" y="588786"/>
                </a:lnTo>
                <a:lnTo>
                  <a:pt x="322716" y="600021"/>
                </a:lnTo>
                <a:lnTo>
                  <a:pt x="333946" y="607612"/>
                </a:lnTo>
                <a:lnTo>
                  <a:pt x="347662" y="610400"/>
                </a:lnTo>
                <a:lnTo>
                  <a:pt x="1381518" y="610400"/>
                </a:lnTo>
                <a:lnTo>
                  <a:pt x="1395236" y="607612"/>
                </a:lnTo>
                <a:lnTo>
                  <a:pt x="1406471" y="600021"/>
                </a:lnTo>
                <a:lnTo>
                  <a:pt x="1414062" y="588786"/>
                </a:lnTo>
                <a:lnTo>
                  <a:pt x="1416850" y="575068"/>
                </a:lnTo>
                <a:lnTo>
                  <a:pt x="1416850" y="35318"/>
                </a:lnTo>
                <a:lnTo>
                  <a:pt x="1414062" y="21602"/>
                </a:lnTo>
                <a:lnTo>
                  <a:pt x="1406471" y="10372"/>
                </a:lnTo>
                <a:lnTo>
                  <a:pt x="1395236" y="2786"/>
                </a:lnTo>
                <a:lnTo>
                  <a:pt x="1381518" y="0"/>
                </a:lnTo>
                <a:close/>
              </a:path>
            </a:pathLst>
          </a:custGeom>
          <a:solidFill>
            <a:srgbClr val="FFF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422400" y="977900"/>
            <a:ext cx="2160905" cy="1343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attention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weight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000">
              <a:latin typeface="Times New Roman"/>
              <a:cs typeface="Times New Roman"/>
            </a:endParaRPr>
          </a:p>
          <a:p>
            <a:pPr marL="368300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value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5600" y="4905139"/>
            <a:ext cx="915669" cy="210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35"/>
              </a:lnSpc>
            </a:pPr>
            <a:r>
              <a:rPr sz="1300" spc="-5" dirty="0">
                <a:solidFill>
                  <a:srgbClr val="474746"/>
                </a:solidFill>
                <a:latin typeface="Arial"/>
                <a:cs typeface="Arial"/>
              </a:rPr>
              <a:t>https://d2l.ai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55956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Copying </a:t>
            </a:r>
            <a:r>
              <a:rPr dirty="0"/>
              <a:t>a </a:t>
            </a:r>
            <a:r>
              <a:rPr spc="-5" dirty="0"/>
              <a:t>sequence </a:t>
            </a:r>
            <a:r>
              <a:rPr dirty="0"/>
              <a:t>(with</a:t>
            </a:r>
            <a:r>
              <a:rPr spc="-95" dirty="0"/>
              <a:t> </a:t>
            </a:r>
            <a:r>
              <a:rPr dirty="0"/>
              <a:t>LSTM)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1376372"/>
            <a:ext cx="9096831" cy="3159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66800" y="1104900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5600" y="4905139"/>
            <a:ext cx="915669" cy="210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35"/>
              </a:lnSpc>
            </a:pPr>
            <a:r>
              <a:rPr sz="1300" spc="-5" dirty="0">
                <a:solidFill>
                  <a:srgbClr val="474746"/>
                </a:solidFill>
                <a:latin typeface="Arial"/>
                <a:cs typeface="Arial"/>
              </a:rPr>
              <a:t>https://d2l.ai</a:t>
            </a:r>
            <a:endParaRPr sz="1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46249" y="1104900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20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86123" y="1104900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30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92874" y="1104900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50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17949" y="4178198"/>
            <a:ext cx="4070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120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600" y="4889500"/>
            <a:ext cx="915669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74746"/>
                </a:solidFill>
                <a:latin typeface="Arial"/>
                <a:cs typeface="Arial"/>
              </a:rPr>
              <a:t>https://d2l.ai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359558"/>
            <a:ext cx="9059399" cy="31223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53975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Copying </a:t>
            </a:r>
            <a:r>
              <a:rPr dirty="0"/>
              <a:t>a </a:t>
            </a:r>
            <a:r>
              <a:rPr spc="-5" dirty="0"/>
              <a:t>sequence </a:t>
            </a:r>
            <a:r>
              <a:rPr dirty="0"/>
              <a:t>(with</a:t>
            </a:r>
            <a:r>
              <a:rPr spc="-90" dirty="0"/>
              <a:t> </a:t>
            </a:r>
            <a:r>
              <a:rPr spc="-5" dirty="0"/>
              <a:t>NTM)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66800" y="1104900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46249" y="1104900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20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86123" y="1104900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30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92874" y="1104900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50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17949" y="4178198"/>
            <a:ext cx="4070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120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75149" y="4305300"/>
            <a:ext cx="2058670" cy="56705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 indent="406400">
              <a:lnSpc>
                <a:spcPts val="2100"/>
              </a:lnSpc>
              <a:spcBef>
                <a:spcPts val="220"/>
              </a:spcBef>
            </a:pPr>
            <a:r>
              <a:rPr sz="1800" spc="-5" dirty="0">
                <a:solidFill>
                  <a:srgbClr val="FD2B00"/>
                </a:solidFill>
                <a:latin typeface="Arial"/>
                <a:cs typeface="Arial"/>
              </a:rPr>
              <a:t>global error:  push all</a:t>
            </a:r>
            <a:r>
              <a:rPr sz="1800" spc="-95" dirty="0">
                <a:solidFill>
                  <a:srgbClr val="FD2B00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D2B00"/>
                </a:solidFill>
                <a:latin typeface="Arial"/>
                <a:cs typeface="Arial"/>
              </a:rPr>
              <a:t>subsequent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86223" y="4838852"/>
            <a:ext cx="2249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D2B00"/>
                </a:solidFill>
                <a:latin typeface="Arial"/>
                <a:cs typeface="Arial"/>
              </a:rPr>
              <a:t>vectors </a:t>
            </a:r>
            <a:r>
              <a:rPr sz="1800" spc="-5" dirty="0">
                <a:solidFill>
                  <a:srgbClr val="FD2B00"/>
                </a:solidFill>
                <a:latin typeface="Arial"/>
                <a:cs typeface="Arial"/>
              </a:rPr>
              <a:t>one </a:t>
            </a:r>
            <a:r>
              <a:rPr sz="1800" dirty="0">
                <a:solidFill>
                  <a:srgbClr val="FD2B00"/>
                </a:solidFill>
                <a:latin typeface="Arial"/>
                <a:cs typeface="Arial"/>
              </a:rPr>
              <a:t>step</a:t>
            </a:r>
            <a:r>
              <a:rPr sz="1800" spc="-90" dirty="0">
                <a:solidFill>
                  <a:srgbClr val="FD2B00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D2B00"/>
                </a:solidFill>
                <a:latin typeface="Arial"/>
                <a:cs typeface="Arial"/>
              </a:rPr>
              <a:t>back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34702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Question</a:t>
            </a:r>
            <a:r>
              <a:rPr spc="-190" dirty="0"/>
              <a:t> </a:t>
            </a:r>
            <a:r>
              <a:rPr spc="-5" dirty="0"/>
              <a:t>Answering</a:t>
            </a:r>
          </a:p>
        </p:txBody>
      </p:sp>
      <p:sp>
        <p:nvSpPr>
          <p:cNvPr id="3" name="object 3"/>
          <p:cNvSpPr/>
          <p:nvPr/>
        </p:nvSpPr>
        <p:spPr>
          <a:xfrm>
            <a:off x="270222" y="1835150"/>
            <a:ext cx="3715128" cy="5968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0222" y="2686604"/>
            <a:ext cx="3715128" cy="5968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68300" y="949858"/>
            <a:ext cx="3364229" cy="889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100"/>
              </a:lnSpc>
              <a:spcBef>
                <a:spcPts val="100"/>
              </a:spcBef>
            </a:pPr>
            <a:r>
              <a:rPr sz="2400" i="1" dirty="0">
                <a:latin typeface="Arial"/>
                <a:cs typeface="Arial"/>
              </a:rPr>
              <a:t>Joe </a:t>
            </a:r>
            <a:r>
              <a:rPr sz="2400" i="1" spc="-5" dirty="0">
                <a:latin typeface="Arial"/>
                <a:cs typeface="Arial"/>
              </a:rPr>
              <a:t>went </a:t>
            </a:r>
            <a:r>
              <a:rPr sz="2400" i="1" dirty="0">
                <a:latin typeface="Arial"/>
                <a:cs typeface="Arial"/>
              </a:rPr>
              <a:t>to the kitchen.  Fred </a:t>
            </a:r>
            <a:r>
              <a:rPr sz="2400" i="1" spc="-5" dirty="0">
                <a:latin typeface="Arial"/>
                <a:cs typeface="Arial"/>
              </a:rPr>
              <a:t>went </a:t>
            </a:r>
            <a:r>
              <a:rPr sz="2400" i="1" dirty="0">
                <a:latin typeface="Arial"/>
                <a:cs typeface="Arial"/>
              </a:rPr>
              <a:t>to the</a:t>
            </a:r>
            <a:r>
              <a:rPr sz="2400" i="1" spc="-95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kitchen.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5600" y="4905139"/>
            <a:ext cx="420370" cy="210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35"/>
              </a:lnSpc>
            </a:pPr>
            <a:r>
              <a:rPr sz="1300" dirty="0">
                <a:solidFill>
                  <a:srgbClr val="474746"/>
                </a:solidFill>
                <a:latin typeface="Arial"/>
                <a:cs typeface="Arial"/>
              </a:rPr>
              <a:t>d2l.ai</a:t>
            </a:r>
            <a:endParaRPr sz="1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1822" y="1911350"/>
            <a:ext cx="3512185" cy="393700"/>
          </a:xfrm>
          <a:prstGeom prst="rect">
            <a:avLst/>
          </a:prstGeom>
          <a:solidFill>
            <a:srgbClr val="FFFB00"/>
          </a:solidFill>
        </p:spPr>
        <p:txBody>
          <a:bodyPr vert="horz" wrap="square" lIns="0" tIns="0" rIns="0" bIns="0" rtlCol="0">
            <a:spAutoFit/>
          </a:bodyPr>
          <a:lstStyle/>
          <a:p>
            <a:pPr marL="8890">
              <a:lnSpc>
                <a:spcPts val="2730"/>
              </a:lnSpc>
            </a:pPr>
            <a:r>
              <a:rPr sz="2400" i="1" dirty="0">
                <a:latin typeface="Arial"/>
                <a:cs typeface="Arial"/>
              </a:rPr>
              <a:t>Joe </a:t>
            </a:r>
            <a:r>
              <a:rPr sz="2400" i="1" spc="-5" dirty="0">
                <a:latin typeface="Arial"/>
                <a:cs typeface="Arial"/>
              </a:rPr>
              <a:t>picked up </a:t>
            </a:r>
            <a:r>
              <a:rPr sz="2400" i="1" dirty="0">
                <a:latin typeface="Arial"/>
                <a:cs typeface="Arial"/>
              </a:rPr>
              <a:t>the</a:t>
            </a:r>
            <a:r>
              <a:rPr sz="2400" i="1" spc="-45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milk.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8300" y="2298903"/>
            <a:ext cx="3500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Arial"/>
                <a:cs typeface="Arial"/>
              </a:rPr>
              <a:t>Joe travelled to the</a:t>
            </a:r>
            <a:r>
              <a:rPr sz="2400" i="1" spc="-95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office.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1822" y="2762805"/>
            <a:ext cx="3512185" cy="393700"/>
          </a:xfrm>
          <a:prstGeom prst="rect">
            <a:avLst/>
          </a:prstGeom>
          <a:solidFill>
            <a:srgbClr val="FFFB00"/>
          </a:solidFill>
        </p:spPr>
        <p:txBody>
          <a:bodyPr vert="horz" wrap="square" lIns="0" tIns="0" rIns="0" bIns="0" rtlCol="0">
            <a:spAutoFit/>
          </a:bodyPr>
          <a:lstStyle/>
          <a:p>
            <a:pPr marL="8890">
              <a:lnSpc>
                <a:spcPts val="2730"/>
              </a:lnSpc>
            </a:pPr>
            <a:r>
              <a:rPr sz="2400" i="1" dirty="0">
                <a:latin typeface="Arial"/>
                <a:cs typeface="Arial"/>
              </a:rPr>
              <a:t>Joe </a:t>
            </a:r>
            <a:r>
              <a:rPr sz="2400" i="1" spc="-5" dirty="0">
                <a:latin typeface="Arial"/>
                <a:cs typeface="Arial"/>
              </a:rPr>
              <a:t>left </a:t>
            </a:r>
            <a:r>
              <a:rPr sz="2400" i="1" dirty="0">
                <a:latin typeface="Arial"/>
                <a:cs typeface="Arial"/>
              </a:rPr>
              <a:t>the</a:t>
            </a:r>
            <a:r>
              <a:rPr sz="2400" i="1" spc="-20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milk.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8300" y="3162706"/>
            <a:ext cx="3549650" cy="1254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Arial"/>
                <a:cs typeface="Arial"/>
              </a:rPr>
              <a:t>Joe </a:t>
            </a:r>
            <a:r>
              <a:rPr sz="2400" i="1" spc="-5" dirty="0">
                <a:latin typeface="Arial"/>
                <a:cs typeface="Arial"/>
              </a:rPr>
              <a:t>went </a:t>
            </a:r>
            <a:r>
              <a:rPr sz="2400" i="1" dirty="0">
                <a:latin typeface="Arial"/>
                <a:cs typeface="Arial"/>
              </a:rPr>
              <a:t>to the</a:t>
            </a:r>
            <a:r>
              <a:rPr sz="2400" i="1" spc="-90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bathroom.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i="1" dirty="0">
                <a:solidFill>
                  <a:srgbClr val="FF0000"/>
                </a:solidFill>
                <a:latin typeface="Arial"/>
                <a:cs typeface="Arial"/>
              </a:rPr>
              <a:t>Where </a:t>
            </a:r>
            <a:r>
              <a:rPr sz="2400" i="1" spc="-5" dirty="0">
                <a:solidFill>
                  <a:srgbClr val="FF0000"/>
                </a:solidFill>
                <a:latin typeface="Arial"/>
                <a:cs typeface="Arial"/>
              </a:rPr>
              <a:t>is </a:t>
            </a:r>
            <a:r>
              <a:rPr sz="2400" i="1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2400" i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FF0000"/>
                </a:solidFill>
                <a:latin typeface="Arial"/>
                <a:cs typeface="Arial"/>
              </a:rPr>
              <a:t>milk?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34702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Question</a:t>
            </a:r>
            <a:r>
              <a:rPr spc="-190" dirty="0"/>
              <a:t> </a:t>
            </a:r>
            <a:r>
              <a:rPr spc="-5" dirty="0"/>
              <a:t>Answering</a:t>
            </a:r>
          </a:p>
        </p:txBody>
      </p:sp>
      <p:sp>
        <p:nvSpPr>
          <p:cNvPr id="3" name="object 3"/>
          <p:cNvSpPr/>
          <p:nvPr/>
        </p:nvSpPr>
        <p:spPr>
          <a:xfrm>
            <a:off x="270222" y="1835150"/>
            <a:ext cx="3715128" cy="5968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0222" y="2686604"/>
            <a:ext cx="3715128" cy="5968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68300" y="949858"/>
            <a:ext cx="3364229" cy="889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8100"/>
              </a:lnSpc>
              <a:spcBef>
                <a:spcPts val="100"/>
              </a:spcBef>
            </a:pPr>
            <a:r>
              <a:rPr sz="2400" i="1" dirty="0">
                <a:latin typeface="Arial"/>
                <a:cs typeface="Arial"/>
              </a:rPr>
              <a:t>Joe </a:t>
            </a:r>
            <a:r>
              <a:rPr sz="2400" i="1" spc="-5" dirty="0">
                <a:latin typeface="Arial"/>
                <a:cs typeface="Arial"/>
              </a:rPr>
              <a:t>went </a:t>
            </a:r>
            <a:r>
              <a:rPr sz="2400" i="1" dirty="0">
                <a:latin typeface="Arial"/>
                <a:cs typeface="Arial"/>
              </a:rPr>
              <a:t>to the kitchen.  Fred </a:t>
            </a:r>
            <a:r>
              <a:rPr sz="2400" i="1" spc="-5" dirty="0">
                <a:latin typeface="Arial"/>
                <a:cs typeface="Arial"/>
              </a:rPr>
              <a:t>went </a:t>
            </a:r>
            <a:r>
              <a:rPr sz="2400" i="1" dirty="0">
                <a:latin typeface="Arial"/>
                <a:cs typeface="Arial"/>
              </a:rPr>
              <a:t>to the</a:t>
            </a:r>
            <a:r>
              <a:rPr sz="2400" i="1" spc="-95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kitchen.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5600" y="4905139"/>
            <a:ext cx="420370" cy="210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35"/>
              </a:lnSpc>
            </a:pPr>
            <a:r>
              <a:rPr sz="1300" dirty="0">
                <a:solidFill>
                  <a:srgbClr val="474746"/>
                </a:solidFill>
                <a:latin typeface="Arial"/>
                <a:cs typeface="Arial"/>
              </a:rPr>
              <a:t>d2l.ai</a:t>
            </a:r>
            <a:endParaRPr sz="1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1822" y="1911350"/>
            <a:ext cx="3512185" cy="393700"/>
          </a:xfrm>
          <a:prstGeom prst="rect">
            <a:avLst/>
          </a:prstGeom>
          <a:solidFill>
            <a:srgbClr val="FFFB00"/>
          </a:solidFill>
        </p:spPr>
        <p:txBody>
          <a:bodyPr vert="horz" wrap="square" lIns="0" tIns="0" rIns="0" bIns="0" rtlCol="0">
            <a:spAutoFit/>
          </a:bodyPr>
          <a:lstStyle/>
          <a:p>
            <a:pPr marL="8890">
              <a:lnSpc>
                <a:spcPts val="2730"/>
              </a:lnSpc>
            </a:pPr>
            <a:r>
              <a:rPr sz="2400" i="1" dirty="0">
                <a:latin typeface="Arial"/>
                <a:cs typeface="Arial"/>
              </a:rPr>
              <a:t>Joe </a:t>
            </a:r>
            <a:r>
              <a:rPr sz="2400" i="1" spc="-5" dirty="0">
                <a:latin typeface="Arial"/>
                <a:cs typeface="Arial"/>
              </a:rPr>
              <a:t>picked up </a:t>
            </a:r>
            <a:r>
              <a:rPr sz="2400" i="1" dirty="0">
                <a:latin typeface="Arial"/>
                <a:cs typeface="Arial"/>
              </a:rPr>
              <a:t>the</a:t>
            </a:r>
            <a:r>
              <a:rPr sz="2400" i="1" spc="-45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milk.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8300" y="2298903"/>
            <a:ext cx="35001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Arial"/>
                <a:cs typeface="Arial"/>
              </a:rPr>
              <a:t>Joe travelled to the</a:t>
            </a:r>
            <a:r>
              <a:rPr sz="2400" i="1" spc="-95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office.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1822" y="2762805"/>
            <a:ext cx="3512185" cy="393700"/>
          </a:xfrm>
          <a:prstGeom prst="rect">
            <a:avLst/>
          </a:prstGeom>
          <a:solidFill>
            <a:srgbClr val="FFFB00"/>
          </a:solidFill>
        </p:spPr>
        <p:txBody>
          <a:bodyPr vert="horz" wrap="square" lIns="0" tIns="0" rIns="0" bIns="0" rtlCol="0">
            <a:spAutoFit/>
          </a:bodyPr>
          <a:lstStyle/>
          <a:p>
            <a:pPr marL="8890">
              <a:lnSpc>
                <a:spcPts val="2730"/>
              </a:lnSpc>
            </a:pPr>
            <a:r>
              <a:rPr sz="2400" i="1" dirty="0">
                <a:latin typeface="Arial"/>
                <a:cs typeface="Arial"/>
              </a:rPr>
              <a:t>Joe </a:t>
            </a:r>
            <a:r>
              <a:rPr sz="2400" i="1" spc="-5" dirty="0">
                <a:latin typeface="Arial"/>
                <a:cs typeface="Arial"/>
              </a:rPr>
              <a:t>left </a:t>
            </a:r>
            <a:r>
              <a:rPr sz="2400" i="1" dirty="0">
                <a:latin typeface="Arial"/>
                <a:cs typeface="Arial"/>
              </a:rPr>
              <a:t>the</a:t>
            </a:r>
            <a:r>
              <a:rPr sz="2400" i="1" spc="-20" dirty="0">
                <a:latin typeface="Arial"/>
                <a:cs typeface="Arial"/>
              </a:rPr>
              <a:t> </a:t>
            </a:r>
            <a:r>
              <a:rPr sz="2400" i="1" dirty="0">
                <a:latin typeface="Arial"/>
                <a:cs typeface="Arial"/>
              </a:rPr>
              <a:t>milk.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8300" y="3162706"/>
            <a:ext cx="3549650" cy="1254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latin typeface="Arial"/>
                <a:cs typeface="Arial"/>
              </a:rPr>
              <a:t>Joe </a:t>
            </a:r>
            <a:r>
              <a:rPr sz="2400" i="1" spc="-5" dirty="0">
                <a:latin typeface="Arial"/>
                <a:cs typeface="Arial"/>
              </a:rPr>
              <a:t>went </a:t>
            </a:r>
            <a:r>
              <a:rPr sz="2400" i="1" dirty="0">
                <a:latin typeface="Arial"/>
                <a:cs typeface="Arial"/>
              </a:rPr>
              <a:t>to the</a:t>
            </a:r>
            <a:r>
              <a:rPr sz="2400" i="1" spc="-90" dirty="0">
                <a:latin typeface="Arial"/>
                <a:cs typeface="Arial"/>
              </a:rPr>
              <a:t> </a:t>
            </a:r>
            <a:r>
              <a:rPr sz="2400" i="1" spc="-5" dirty="0">
                <a:latin typeface="Arial"/>
                <a:cs typeface="Arial"/>
              </a:rPr>
              <a:t>bathroom.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i="1" dirty="0">
                <a:solidFill>
                  <a:srgbClr val="FF0000"/>
                </a:solidFill>
                <a:latin typeface="Arial"/>
                <a:cs typeface="Arial"/>
              </a:rPr>
              <a:t>Where </a:t>
            </a:r>
            <a:r>
              <a:rPr sz="2400" i="1" spc="-5" dirty="0">
                <a:solidFill>
                  <a:srgbClr val="FF0000"/>
                </a:solidFill>
                <a:latin typeface="Arial"/>
                <a:cs typeface="Arial"/>
              </a:rPr>
              <a:t>is </a:t>
            </a:r>
            <a:r>
              <a:rPr sz="2400" i="1" dirty="0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sz="2400" i="1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i="1" dirty="0">
                <a:solidFill>
                  <a:srgbClr val="FF0000"/>
                </a:solidFill>
                <a:latin typeface="Arial"/>
                <a:cs typeface="Arial"/>
              </a:rPr>
              <a:t>milk?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254000" marR="156210" indent="-241935">
              <a:lnSpc>
                <a:spcPts val="2800"/>
              </a:lnSpc>
              <a:spcBef>
                <a:spcPts val="259"/>
              </a:spcBef>
              <a:buChar char="•"/>
              <a:tabLst>
                <a:tab pos="254000" algn="l"/>
                <a:tab pos="254635" algn="l"/>
              </a:tabLst>
            </a:pPr>
            <a:r>
              <a:rPr dirty="0"/>
              <a:t>Simple </a:t>
            </a:r>
            <a:r>
              <a:rPr spc="-5" dirty="0"/>
              <a:t>attention  </a:t>
            </a:r>
            <a:r>
              <a:rPr dirty="0"/>
              <a:t>selects</a:t>
            </a:r>
            <a:r>
              <a:rPr spc="-100" dirty="0"/>
              <a:t> </a:t>
            </a:r>
            <a:r>
              <a:rPr dirty="0"/>
              <a:t>sentences  </a:t>
            </a:r>
            <a:r>
              <a:rPr spc="-5" dirty="0"/>
              <a:t>with</a:t>
            </a:r>
            <a:r>
              <a:rPr spc="-15" dirty="0"/>
              <a:t> </a:t>
            </a:r>
            <a:r>
              <a:rPr spc="-5" dirty="0"/>
              <a:t>‘milk’.</a:t>
            </a:r>
          </a:p>
          <a:p>
            <a:pPr marL="254000" marR="5080" indent="-241935">
              <a:lnSpc>
                <a:spcPts val="2800"/>
              </a:lnSpc>
              <a:spcBef>
                <a:spcPts val="500"/>
              </a:spcBef>
              <a:buChar char="•"/>
              <a:tabLst>
                <a:tab pos="254000" algn="l"/>
                <a:tab pos="254635" algn="l"/>
              </a:tabLst>
            </a:pPr>
            <a:r>
              <a:rPr dirty="0">
                <a:solidFill>
                  <a:srgbClr val="FF0000"/>
                </a:solidFill>
              </a:rPr>
              <a:t>Attention </a:t>
            </a:r>
            <a:r>
              <a:rPr spc="-5" dirty="0">
                <a:solidFill>
                  <a:srgbClr val="FF0000"/>
                </a:solidFill>
              </a:rPr>
              <a:t>pooling  doesn’t help </a:t>
            </a:r>
            <a:r>
              <a:rPr dirty="0">
                <a:solidFill>
                  <a:srgbClr val="FF0000"/>
                </a:solidFill>
              </a:rPr>
              <a:t>much  since </a:t>
            </a:r>
            <a:r>
              <a:rPr spc="-5" dirty="0">
                <a:solidFill>
                  <a:srgbClr val="FF0000"/>
                </a:solidFill>
              </a:rPr>
              <a:t>it </a:t>
            </a:r>
            <a:r>
              <a:rPr dirty="0">
                <a:solidFill>
                  <a:srgbClr val="FF0000"/>
                </a:solidFill>
              </a:rPr>
              <a:t>misses  </a:t>
            </a:r>
            <a:r>
              <a:rPr spc="-5" dirty="0">
                <a:solidFill>
                  <a:srgbClr val="FF0000"/>
                </a:solidFill>
              </a:rPr>
              <a:t>intermediate</a:t>
            </a:r>
            <a:r>
              <a:rPr spc="-9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steps.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300" y="4917839"/>
            <a:ext cx="890269" cy="184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35"/>
              </a:lnSpc>
            </a:pPr>
            <a:r>
              <a:rPr sz="1300" spc="-5" dirty="0">
                <a:solidFill>
                  <a:srgbClr val="474746"/>
                </a:solidFill>
                <a:latin typeface="Arial"/>
                <a:cs typeface="Arial"/>
              </a:rPr>
              <a:t>https://d2l.ai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5683250" cy="85915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ts val="3200"/>
              </a:lnSpc>
              <a:spcBef>
                <a:spcPts val="340"/>
              </a:spcBef>
            </a:pPr>
            <a:r>
              <a:rPr dirty="0"/>
              <a:t>Question </a:t>
            </a:r>
            <a:r>
              <a:rPr spc="-5" dirty="0"/>
              <a:t>Answering </a:t>
            </a:r>
            <a:r>
              <a:rPr dirty="0"/>
              <a:t>with</a:t>
            </a:r>
            <a:r>
              <a:rPr spc="-200" dirty="0"/>
              <a:t> </a:t>
            </a:r>
            <a:r>
              <a:rPr dirty="0"/>
              <a:t>Pooling  (Sukhbaatar </a:t>
            </a:r>
            <a:r>
              <a:rPr spc="-5" dirty="0"/>
              <a:t>et al.,</a:t>
            </a:r>
            <a:r>
              <a:rPr spc="-20" dirty="0"/>
              <a:t> </a:t>
            </a:r>
            <a:r>
              <a:rPr dirty="0"/>
              <a:t>’15)</a:t>
            </a:r>
          </a:p>
        </p:txBody>
      </p:sp>
      <p:sp>
        <p:nvSpPr>
          <p:cNvPr id="4" name="object 4"/>
          <p:cNvSpPr/>
          <p:nvPr/>
        </p:nvSpPr>
        <p:spPr>
          <a:xfrm>
            <a:off x="95465" y="1076464"/>
            <a:ext cx="6980504" cy="40560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02259" y="3774228"/>
            <a:ext cx="1307306" cy="10679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03853" y="3850427"/>
            <a:ext cx="1104265" cy="864869"/>
          </a:xfrm>
          <a:custGeom>
            <a:avLst/>
            <a:gdLst/>
            <a:ahLst/>
            <a:cxnLst/>
            <a:rect l="l" t="t" r="r" b="b"/>
            <a:pathLst>
              <a:path w="1104264" h="864870">
                <a:moveTo>
                  <a:pt x="1104112" y="0"/>
                </a:moveTo>
                <a:lnTo>
                  <a:pt x="727481" y="266306"/>
                </a:lnTo>
                <a:lnTo>
                  <a:pt x="35331" y="266306"/>
                </a:lnTo>
                <a:lnTo>
                  <a:pt x="21613" y="269092"/>
                </a:lnTo>
                <a:lnTo>
                  <a:pt x="10379" y="276679"/>
                </a:lnTo>
                <a:lnTo>
                  <a:pt x="2788" y="287908"/>
                </a:lnTo>
                <a:lnTo>
                  <a:pt x="0" y="301624"/>
                </a:lnTo>
                <a:lnTo>
                  <a:pt x="0" y="829868"/>
                </a:lnTo>
                <a:lnTo>
                  <a:pt x="2788" y="843523"/>
                </a:lnTo>
                <a:lnTo>
                  <a:pt x="10379" y="854617"/>
                </a:lnTo>
                <a:lnTo>
                  <a:pt x="21613" y="862069"/>
                </a:lnTo>
                <a:lnTo>
                  <a:pt x="35331" y="864793"/>
                </a:lnTo>
                <a:lnTo>
                  <a:pt x="808837" y="864793"/>
                </a:lnTo>
                <a:lnTo>
                  <a:pt x="822553" y="862069"/>
                </a:lnTo>
                <a:lnTo>
                  <a:pt x="833783" y="854617"/>
                </a:lnTo>
                <a:lnTo>
                  <a:pt x="841370" y="843523"/>
                </a:lnTo>
                <a:lnTo>
                  <a:pt x="844156" y="829868"/>
                </a:lnTo>
                <a:lnTo>
                  <a:pt x="844156" y="384174"/>
                </a:lnTo>
                <a:lnTo>
                  <a:pt x="1104112" y="0"/>
                </a:lnTo>
                <a:close/>
              </a:path>
            </a:pathLst>
          </a:custGeom>
          <a:solidFill>
            <a:srgbClr val="FFF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73200" y="4203700"/>
            <a:ext cx="499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key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677784" y="1133312"/>
            <a:ext cx="1679971" cy="8135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79386" y="1209512"/>
            <a:ext cx="1477010" cy="610870"/>
          </a:xfrm>
          <a:custGeom>
            <a:avLst/>
            <a:gdLst/>
            <a:ahLst/>
            <a:cxnLst/>
            <a:rect l="l" t="t" r="r" b="b"/>
            <a:pathLst>
              <a:path w="1477010" h="610869">
                <a:moveTo>
                  <a:pt x="1046556" y="0"/>
                </a:moveTo>
                <a:lnTo>
                  <a:pt x="35318" y="0"/>
                </a:lnTo>
                <a:lnTo>
                  <a:pt x="21602" y="2786"/>
                </a:lnTo>
                <a:lnTo>
                  <a:pt x="10372" y="10372"/>
                </a:lnTo>
                <a:lnTo>
                  <a:pt x="2786" y="21602"/>
                </a:lnTo>
                <a:lnTo>
                  <a:pt x="0" y="35318"/>
                </a:lnTo>
                <a:lnTo>
                  <a:pt x="0" y="575068"/>
                </a:lnTo>
                <a:lnTo>
                  <a:pt x="2786" y="588786"/>
                </a:lnTo>
                <a:lnTo>
                  <a:pt x="10372" y="600021"/>
                </a:lnTo>
                <a:lnTo>
                  <a:pt x="21602" y="607612"/>
                </a:lnTo>
                <a:lnTo>
                  <a:pt x="35318" y="610400"/>
                </a:lnTo>
                <a:lnTo>
                  <a:pt x="1046556" y="610400"/>
                </a:lnTo>
                <a:lnTo>
                  <a:pt x="1060210" y="607612"/>
                </a:lnTo>
                <a:lnTo>
                  <a:pt x="1071305" y="600021"/>
                </a:lnTo>
                <a:lnTo>
                  <a:pt x="1078756" y="588786"/>
                </a:lnTo>
                <a:lnTo>
                  <a:pt x="1081481" y="575068"/>
                </a:lnTo>
                <a:lnTo>
                  <a:pt x="1081481" y="373456"/>
                </a:lnTo>
                <a:lnTo>
                  <a:pt x="1476768" y="303212"/>
                </a:lnTo>
                <a:lnTo>
                  <a:pt x="1081481" y="232968"/>
                </a:lnTo>
                <a:lnTo>
                  <a:pt x="1081481" y="35318"/>
                </a:lnTo>
                <a:lnTo>
                  <a:pt x="1078756" y="21602"/>
                </a:lnTo>
                <a:lnTo>
                  <a:pt x="1071305" y="10372"/>
                </a:lnTo>
                <a:lnTo>
                  <a:pt x="1060210" y="2786"/>
                </a:lnTo>
                <a:lnTo>
                  <a:pt x="1046556" y="0"/>
                </a:lnTo>
                <a:close/>
              </a:path>
            </a:pathLst>
          </a:custGeom>
          <a:solidFill>
            <a:srgbClr val="FFF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943100" y="1295400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value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245205" y="4445573"/>
            <a:ext cx="1845468" cy="6979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46808" y="4521773"/>
            <a:ext cx="1642745" cy="565150"/>
          </a:xfrm>
          <a:custGeom>
            <a:avLst/>
            <a:gdLst/>
            <a:ahLst/>
            <a:cxnLst/>
            <a:rect l="l" t="t" r="r" b="b"/>
            <a:pathLst>
              <a:path w="1642745" h="565150">
                <a:moveTo>
                  <a:pt x="1098156" y="0"/>
                </a:moveTo>
                <a:lnTo>
                  <a:pt x="36906" y="0"/>
                </a:lnTo>
                <a:lnTo>
                  <a:pt x="22540" y="2900"/>
                </a:lnTo>
                <a:lnTo>
                  <a:pt x="10809" y="10809"/>
                </a:lnTo>
                <a:lnTo>
                  <a:pt x="2900" y="22540"/>
                </a:lnTo>
                <a:lnTo>
                  <a:pt x="0" y="36906"/>
                </a:lnTo>
                <a:lnTo>
                  <a:pt x="0" y="528243"/>
                </a:lnTo>
                <a:lnTo>
                  <a:pt x="2900" y="542609"/>
                </a:lnTo>
                <a:lnTo>
                  <a:pt x="10809" y="554340"/>
                </a:lnTo>
                <a:lnTo>
                  <a:pt x="22540" y="562249"/>
                </a:lnTo>
                <a:lnTo>
                  <a:pt x="36906" y="565149"/>
                </a:lnTo>
                <a:lnTo>
                  <a:pt x="1098156" y="565149"/>
                </a:lnTo>
                <a:lnTo>
                  <a:pt x="1112522" y="562249"/>
                </a:lnTo>
                <a:lnTo>
                  <a:pt x="1124253" y="554340"/>
                </a:lnTo>
                <a:lnTo>
                  <a:pt x="1132162" y="542609"/>
                </a:lnTo>
                <a:lnTo>
                  <a:pt x="1135062" y="528243"/>
                </a:lnTo>
                <a:lnTo>
                  <a:pt x="1135062" y="348056"/>
                </a:lnTo>
                <a:lnTo>
                  <a:pt x="1642262" y="274637"/>
                </a:lnTo>
                <a:lnTo>
                  <a:pt x="1135062" y="200825"/>
                </a:lnTo>
                <a:lnTo>
                  <a:pt x="1135062" y="36906"/>
                </a:lnTo>
                <a:lnTo>
                  <a:pt x="1132162" y="22540"/>
                </a:lnTo>
                <a:lnTo>
                  <a:pt x="1124253" y="10809"/>
                </a:lnTo>
                <a:lnTo>
                  <a:pt x="1112522" y="2900"/>
                </a:lnTo>
                <a:lnTo>
                  <a:pt x="1098156" y="0"/>
                </a:lnTo>
                <a:close/>
              </a:path>
            </a:pathLst>
          </a:custGeom>
          <a:solidFill>
            <a:srgbClr val="FFF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517900" y="4584700"/>
            <a:ext cx="788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query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254278" y="3860801"/>
            <a:ext cx="38100" cy="368935"/>
          </a:xfrm>
          <a:custGeom>
            <a:avLst/>
            <a:gdLst/>
            <a:ahLst/>
            <a:cxnLst/>
            <a:rect l="l" t="t" r="r" b="b"/>
            <a:pathLst>
              <a:path w="38100" h="368935">
                <a:moveTo>
                  <a:pt x="0" y="368427"/>
                </a:moveTo>
                <a:lnTo>
                  <a:pt x="38060" y="368427"/>
                </a:lnTo>
                <a:lnTo>
                  <a:pt x="38060" y="0"/>
                </a:lnTo>
                <a:lnTo>
                  <a:pt x="0" y="0"/>
                </a:lnTo>
                <a:lnTo>
                  <a:pt x="0" y="3684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268" y="4479244"/>
            <a:ext cx="713105" cy="585470"/>
          </a:xfrm>
          <a:custGeom>
            <a:avLst/>
            <a:gdLst/>
            <a:ahLst/>
            <a:cxnLst/>
            <a:rect l="l" t="t" r="r" b="b"/>
            <a:pathLst>
              <a:path w="713105" h="585470">
                <a:moveTo>
                  <a:pt x="0" y="0"/>
                </a:moveTo>
                <a:lnTo>
                  <a:pt x="712978" y="0"/>
                </a:lnTo>
                <a:lnTo>
                  <a:pt x="712978" y="585000"/>
                </a:lnTo>
                <a:lnTo>
                  <a:pt x="0" y="585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92338" y="1979796"/>
            <a:ext cx="1915160" cy="3087370"/>
          </a:xfrm>
          <a:custGeom>
            <a:avLst/>
            <a:gdLst/>
            <a:ahLst/>
            <a:cxnLst/>
            <a:rect l="l" t="t" r="r" b="b"/>
            <a:pathLst>
              <a:path w="1915159" h="3087370">
                <a:moveTo>
                  <a:pt x="0" y="0"/>
                </a:moveTo>
                <a:lnTo>
                  <a:pt x="1914715" y="0"/>
                </a:lnTo>
                <a:lnTo>
                  <a:pt x="1914715" y="3087001"/>
                </a:lnTo>
                <a:lnTo>
                  <a:pt x="0" y="308700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44952" y="1432453"/>
            <a:ext cx="2086610" cy="1443990"/>
          </a:xfrm>
          <a:custGeom>
            <a:avLst/>
            <a:gdLst/>
            <a:ahLst/>
            <a:cxnLst/>
            <a:rect l="l" t="t" r="r" b="b"/>
            <a:pathLst>
              <a:path w="2086609" h="1443989">
                <a:moveTo>
                  <a:pt x="1799247" y="0"/>
                </a:moveTo>
                <a:lnTo>
                  <a:pt x="0" y="654875"/>
                </a:lnTo>
                <a:lnTo>
                  <a:pt x="287083" y="1443647"/>
                </a:lnTo>
                <a:lnTo>
                  <a:pt x="2086330" y="788771"/>
                </a:lnTo>
                <a:lnTo>
                  <a:pt x="17992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008168" y="1108881"/>
            <a:ext cx="2073910" cy="1706245"/>
          </a:xfrm>
          <a:custGeom>
            <a:avLst/>
            <a:gdLst/>
            <a:ahLst/>
            <a:cxnLst/>
            <a:rect l="l" t="t" r="r" b="b"/>
            <a:pathLst>
              <a:path w="2073909" h="1706245">
                <a:moveTo>
                  <a:pt x="1641233" y="0"/>
                </a:moveTo>
                <a:lnTo>
                  <a:pt x="0" y="986155"/>
                </a:lnTo>
                <a:lnTo>
                  <a:pt x="432320" y="1705648"/>
                </a:lnTo>
                <a:lnTo>
                  <a:pt x="2073541" y="719505"/>
                </a:lnTo>
                <a:lnTo>
                  <a:pt x="16412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473700" y="2044700"/>
            <a:ext cx="2689860" cy="1102995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254000" marR="5080" indent="-241935">
              <a:lnSpc>
                <a:spcPts val="2800"/>
              </a:lnSpc>
              <a:spcBef>
                <a:spcPts val="259"/>
              </a:spcBef>
              <a:buChar char="•"/>
              <a:tabLst>
                <a:tab pos="254000" algn="l"/>
                <a:tab pos="254635" algn="l"/>
              </a:tabLst>
            </a:pPr>
            <a:r>
              <a:rPr sz="2400" dirty="0">
                <a:latin typeface="Arial"/>
                <a:cs typeface="Arial"/>
              </a:rPr>
              <a:t>Simple </a:t>
            </a:r>
            <a:r>
              <a:rPr sz="2400" spc="-5" dirty="0">
                <a:latin typeface="Arial"/>
                <a:cs typeface="Arial"/>
              </a:rPr>
              <a:t>attention  </a:t>
            </a:r>
            <a:r>
              <a:rPr sz="2400" dirty="0">
                <a:latin typeface="Arial"/>
                <a:cs typeface="Arial"/>
              </a:rPr>
              <a:t>selects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sentences  </a:t>
            </a:r>
            <a:r>
              <a:rPr sz="2400" spc="-5" dirty="0">
                <a:latin typeface="Arial"/>
                <a:cs typeface="Arial"/>
              </a:rPr>
              <a:t>with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‘milk’.</a:t>
            </a:r>
            <a:endParaRPr sz="2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473700" y="3175203"/>
            <a:ext cx="2840990" cy="1458595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254000" marR="5080" indent="-241935">
              <a:lnSpc>
                <a:spcPts val="2800"/>
              </a:lnSpc>
              <a:spcBef>
                <a:spcPts val="259"/>
              </a:spcBef>
              <a:buChar char="•"/>
              <a:tabLst>
                <a:tab pos="254000" algn="l"/>
                <a:tab pos="254635" algn="l"/>
              </a:tabLst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Attention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pooling  doesn’t help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much  since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it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misses  </a:t>
            </a:r>
            <a:r>
              <a:rPr sz="2400" spc="-5" dirty="0">
                <a:solidFill>
                  <a:srgbClr val="FF0000"/>
                </a:solidFill>
                <a:latin typeface="Arial"/>
                <a:cs typeface="Arial"/>
              </a:rPr>
              <a:t>intermediate</a:t>
            </a:r>
            <a:r>
              <a:rPr sz="2400" spc="-9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steps.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300" y="4917839"/>
            <a:ext cx="890269" cy="184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35"/>
              </a:lnSpc>
            </a:pPr>
            <a:r>
              <a:rPr sz="1300" spc="-5" dirty="0">
                <a:solidFill>
                  <a:srgbClr val="474746"/>
                </a:solidFill>
                <a:latin typeface="Arial"/>
                <a:cs typeface="Arial"/>
              </a:rPr>
              <a:t>https://d2l.ai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91770" marR="5080">
              <a:lnSpc>
                <a:spcPts val="3200"/>
              </a:lnSpc>
              <a:spcBef>
                <a:spcPts val="340"/>
              </a:spcBef>
            </a:pPr>
            <a:r>
              <a:rPr dirty="0"/>
              <a:t>Question </a:t>
            </a:r>
            <a:r>
              <a:rPr spc="-5" dirty="0"/>
              <a:t>Answering </a:t>
            </a:r>
            <a:r>
              <a:rPr dirty="0"/>
              <a:t>with Pooling </a:t>
            </a:r>
            <a:r>
              <a:rPr spc="-5" dirty="0">
                <a:solidFill>
                  <a:srgbClr val="FF0000"/>
                </a:solidFill>
              </a:rPr>
              <a:t>and</a:t>
            </a:r>
            <a:r>
              <a:rPr spc="-20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Iteration  </a:t>
            </a:r>
            <a:r>
              <a:rPr dirty="0"/>
              <a:t>(Sukhbaatar </a:t>
            </a:r>
            <a:r>
              <a:rPr spc="-5" dirty="0"/>
              <a:t>et al.,</a:t>
            </a:r>
            <a:r>
              <a:rPr spc="-15" dirty="0"/>
              <a:t> </a:t>
            </a:r>
            <a:r>
              <a:rPr dirty="0"/>
              <a:t>’15)</a:t>
            </a:r>
          </a:p>
        </p:txBody>
      </p:sp>
      <p:sp>
        <p:nvSpPr>
          <p:cNvPr id="4" name="object 4"/>
          <p:cNvSpPr/>
          <p:nvPr/>
        </p:nvSpPr>
        <p:spPr>
          <a:xfrm>
            <a:off x="95462" y="1076463"/>
            <a:ext cx="8953075" cy="40560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54278" y="3860801"/>
            <a:ext cx="397510" cy="368935"/>
          </a:xfrm>
          <a:custGeom>
            <a:avLst/>
            <a:gdLst/>
            <a:ahLst/>
            <a:cxnLst/>
            <a:rect l="l" t="t" r="r" b="b"/>
            <a:pathLst>
              <a:path w="397510" h="368935">
                <a:moveTo>
                  <a:pt x="0" y="0"/>
                </a:moveTo>
                <a:lnTo>
                  <a:pt x="397217" y="0"/>
                </a:lnTo>
                <a:lnTo>
                  <a:pt x="397217" y="368427"/>
                </a:lnTo>
                <a:lnTo>
                  <a:pt x="0" y="36842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02259" y="3774228"/>
            <a:ext cx="1307306" cy="10679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03853" y="3850427"/>
            <a:ext cx="1104265" cy="864869"/>
          </a:xfrm>
          <a:custGeom>
            <a:avLst/>
            <a:gdLst/>
            <a:ahLst/>
            <a:cxnLst/>
            <a:rect l="l" t="t" r="r" b="b"/>
            <a:pathLst>
              <a:path w="1104264" h="864870">
                <a:moveTo>
                  <a:pt x="1104112" y="0"/>
                </a:moveTo>
                <a:lnTo>
                  <a:pt x="727481" y="266306"/>
                </a:lnTo>
                <a:lnTo>
                  <a:pt x="35331" y="266306"/>
                </a:lnTo>
                <a:lnTo>
                  <a:pt x="21613" y="269092"/>
                </a:lnTo>
                <a:lnTo>
                  <a:pt x="10379" y="276679"/>
                </a:lnTo>
                <a:lnTo>
                  <a:pt x="2788" y="287908"/>
                </a:lnTo>
                <a:lnTo>
                  <a:pt x="0" y="301624"/>
                </a:lnTo>
                <a:lnTo>
                  <a:pt x="0" y="829868"/>
                </a:lnTo>
                <a:lnTo>
                  <a:pt x="2788" y="843523"/>
                </a:lnTo>
                <a:lnTo>
                  <a:pt x="10379" y="854617"/>
                </a:lnTo>
                <a:lnTo>
                  <a:pt x="21613" y="862069"/>
                </a:lnTo>
                <a:lnTo>
                  <a:pt x="35331" y="864793"/>
                </a:lnTo>
                <a:lnTo>
                  <a:pt x="808837" y="864793"/>
                </a:lnTo>
                <a:lnTo>
                  <a:pt x="822553" y="862069"/>
                </a:lnTo>
                <a:lnTo>
                  <a:pt x="833783" y="854617"/>
                </a:lnTo>
                <a:lnTo>
                  <a:pt x="841370" y="843523"/>
                </a:lnTo>
                <a:lnTo>
                  <a:pt x="844156" y="829868"/>
                </a:lnTo>
                <a:lnTo>
                  <a:pt x="844156" y="384174"/>
                </a:lnTo>
                <a:lnTo>
                  <a:pt x="1104112" y="0"/>
                </a:lnTo>
                <a:close/>
              </a:path>
            </a:pathLst>
          </a:custGeom>
          <a:solidFill>
            <a:srgbClr val="FFF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473200" y="4203700"/>
            <a:ext cx="499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key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677784" y="1133312"/>
            <a:ext cx="1679971" cy="8135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79386" y="1209512"/>
            <a:ext cx="1477010" cy="610870"/>
          </a:xfrm>
          <a:custGeom>
            <a:avLst/>
            <a:gdLst/>
            <a:ahLst/>
            <a:cxnLst/>
            <a:rect l="l" t="t" r="r" b="b"/>
            <a:pathLst>
              <a:path w="1477010" h="610869">
                <a:moveTo>
                  <a:pt x="1046556" y="0"/>
                </a:moveTo>
                <a:lnTo>
                  <a:pt x="35318" y="0"/>
                </a:lnTo>
                <a:lnTo>
                  <a:pt x="21602" y="2786"/>
                </a:lnTo>
                <a:lnTo>
                  <a:pt x="10372" y="10372"/>
                </a:lnTo>
                <a:lnTo>
                  <a:pt x="2786" y="21602"/>
                </a:lnTo>
                <a:lnTo>
                  <a:pt x="0" y="35318"/>
                </a:lnTo>
                <a:lnTo>
                  <a:pt x="0" y="575068"/>
                </a:lnTo>
                <a:lnTo>
                  <a:pt x="2786" y="588786"/>
                </a:lnTo>
                <a:lnTo>
                  <a:pt x="10372" y="600021"/>
                </a:lnTo>
                <a:lnTo>
                  <a:pt x="21602" y="607612"/>
                </a:lnTo>
                <a:lnTo>
                  <a:pt x="35318" y="610400"/>
                </a:lnTo>
                <a:lnTo>
                  <a:pt x="1046556" y="610400"/>
                </a:lnTo>
                <a:lnTo>
                  <a:pt x="1060210" y="607612"/>
                </a:lnTo>
                <a:lnTo>
                  <a:pt x="1071305" y="600021"/>
                </a:lnTo>
                <a:lnTo>
                  <a:pt x="1078756" y="588786"/>
                </a:lnTo>
                <a:lnTo>
                  <a:pt x="1081481" y="575068"/>
                </a:lnTo>
                <a:lnTo>
                  <a:pt x="1081481" y="373456"/>
                </a:lnTo>
                <a:lnTo>
                  <a:pt x="1476768" y="303212"/>
                </a:lnTo>
                <a:lnTo>
                  <a:pt x="1081481" y="232968"/>
                </a:lnTo>
                <a:lnTo>
                  <a:pt x="1081481" y="35318"/>
                </a:lnTo>
                <a:lnTo>
                  <a:pt x="1078756" y="21602"/>
                </a:lnTo>
                <a:lnTo>
                  <a:pt x="1071305" y="10372"/>
                </a:lnTo>
                <a:lnTo>
                  <a:pt x="1060210" y="2786"/>
                </a:lnTo>
                <a:lnTo>
                  <a:pt x="1046556" y="0"/>
                </a:lnTo>
                <a:close/>
              </a:path>
            </a:pathLst>
          </a:custGeom>
          <a:solidFill>
            <a:srgbClr val="FFF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943100" y="1295400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value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245205" y="4445573"/>
            <a:ext cx="1845468" cy="6979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46808" y="4521773"/>
            <a:ext cx="1642745" cy="565150"/>
          </a:xfrm>
          <a:custGeom>
            <a:avLst/>
            <a:gdLst/>
            <a:ahLst/>
            <a:cxnLst/>
            <a:rect l="l" t="t" r="r" b="b"/>
            <a:pathLst>
              <a:path w="1642745" h="565150">
                <a:moveTo>
                  <a:pt x="1098156" y="0"/>
                </a:moveTo>
                <a:lnTo>
                  <a:pt x="36906" y="0"/>
                </a:lnTo>
                <a:lnTo>
                  <a:pt x="22540" y="2900"/>
                </a:lnTo>
                <a:lnTo>
                  <a:pt x="10809" y="10809"/>
                </a:lnTo>
                <a:lnTo>
                  <a:pt x="2900" y="22540"/>
                </a:lnTo>
                <a:lnTo>
                  <a:pt x="0" y="36906"/>
                </a:lnTo>
                <a:lnTo>
                  <a:pt x="0" y="528243"/>
                </a:lnTo>
                <a:lnTo>
                  <a:pt x="2900" y="542609"/>
                </a:lnTo>
                <a:lnTo>
                  <a:pt x="10809" y="554340"/>
                </a:lnTo>
                <a:lnTo>
                  <a:pt x="22540" y="562249"/>
                </a:lnTo>
                <a:lnTo>
                  <a:pt x="36906" y="565149"/>
                </a:lnTo>
                <a:lnTo>
                  <a:pt x="1098156" y="565149"/>
                </a:lnTo>
                <a:lnTo>
                  <a:pt x="1112522" y="562249"/>
                </a:lnTo>
                <a:lnTo>
                  <a:pt x="1124253" y="554340"/>
                </a:lnTo>
                <a:lnTo>
                  <a:pt x="1132162" y="542609"/>
                </a:lnTo>
                <a:lnTo>
                  <a:pt x="1135062" y="528243"/>
                </a:lnTo>
                <a:lnTo>
                  <a:pt x="1135062" y="348056"/>
                </a:lnTo>
                <a:lnTo>
                  <a:pt x="1642262" y="274637"/>
                </a:lnTo>
                <a:lnTo>
                  <a:pt x="1135062" y="200825"/>
                </a:lnTo>
                <a:lnTo>
                  <a:pt x="1135062" y="36906"/>
                </a:lnTo>
                <a:lnTo>
                  <a:pt x="1132162" y="22540"/>
                </a:lnTo>
                <a:lnTo>
                  <a:pt x="1124253" y="10809"/>
                </a:lnTo>
                <a:lnTo>
                  <a:pt x="1112522" y="2900"/>
                </a:lnTo>
                <a:lnTo>
                  <a:pt x="1098156" y="0"/>
                </a:lnTo>
                <a:close/>
              </a:path>
            </a:pathLst>
          </a:custGeom>
          <a:solidFill>
            <a:srgbClr val="FFF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517900" y="4584700"/>
            <a:ext cx="788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query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2268" y="4479244"/>
            <a:ext cx="713105" cy="585470"/>
          </a:xfrm>
          <a:custGeom>
            <a:avLst/>
            <a:gdLst/>
            <a:ahLst/>
            <a:cxnLst/>
            <a:rect l="l" t="t" r="r" b="b"/>
            <a:pathLst>
              <a:path w="713105" h="585470">
                <a:moveTo>
                  <a:pt x="0" y="0"/>
                </a:moveTo>
                <a:lnTo>
                  <a:pt x="712978" y="0"/>
                </a:lnTo>
                <a:lnTo>
                  <a:pt x="712978" y="585000"/>
                </a:lnTo>
                <a:lnTo>
                  <a:pt x="0" y="585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62108" y="4511852"/>
            <a:ext cx="713105" cy="585470"/>
          </a:xfrm>
          <a:custGeom>
            <a:avLst/>
            <a:gdLst/>
            <a:ahLst/>
            <a:cxnLst/>
            <a:rect l="l" t="t" r="r" b="b"/>
            <a:pathLst>
              <a:path w="713104" h="585470">
                <a:moveTo>
                  <a:pt x="0" y="0"/>
                </a:moveTo>
                <a:lnTo>
                  <a:pt x="712978" y="0"/>
                </a:lnTo>
                <a:lnTo>
                  <a:pt x="712978" y="584987"/>
                </a:lnTo>
                <a:lnTo>
                  <a:pt x="0" y="58498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411259" y="1309155"/>
            <a:ext cx="71120" cy="2203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50" i="1" spc="5" dirty="0">
                <a:latin typeface="Times New Roman"/>
                <a:cs typeface="Times New Roman"/>
              </a:rPr>
              <a:t>i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55741" y="963283"/>
            <a:ext cx="1133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Times New Roman"/>
                <a:cs typeface="Times New Roman"/>
              </a:rPr>
              <a:t>o </a:t>
            </a:r>
            <a:r>
              <a:rPr sz="1800" spc="-200" dirty="0">
                <a:latin typeface="Lucida Sans Unicode"/>
                <a:cs typeface="Lucida Sans Unicode"/>
              </a:rPr>
              <a:t>= </a:t>
            </a:r>
            <a:r>
              <a:rPr sz="2700" spc="1575" baseline="-29320" dirty="0">
                <a:latin typeface="Segoe UI Symbol"/>
                <a:cs typeface="Segoe UI Symbol"/>
              </a:rPr>
              <a:t>∑</a:t>
            </a:r>
            <a:r>
              <a:rPr sz="2700" spc="-157" baseline="-29320" dirty="0">
                <a:latin typeface="Segoe UI Symbol"/>
                <a:cs typeface="Segoe UI Symbol"/>
              </a:rPr>
              <a:t> </a:t>
            </a:r>
            <a:r>
              <a:rPr sz="1800" i="1" spc="-30" dirty="0">
                <a:latin typeface="Times New Roman"/>
                <a:cs typeface="Times New Roman"/>
              </a:rPr>
              <a:t>c</a:t>
            </a:r>
            <a:r>
              <a:rPr sz="1875" i="1" spc="-44" baseline="-20000" dirty="0">
                <a:latin typeface="Times New Roman"/>
                <a:cs typeface="Times New Roman"/>
              </a:rPr>
              <a:t>i </a:t>
            </a:r>
            <a:r>
              <a:rPr sz="1800" i="1" spc="-25" dirty="0">
                <a:latin typeface="Times New Roman"/>
                <a:cs typeface="Times New Roman"/>
              </a:rPr>
              <a:t>p</a:t>
            </a:r>
            <a:r>
              <a:rPr sz="1875" i="1" spc="-37" baseline="-20000" dirty="0">
                <a:latin typeface="Times New Roman"/>
                <a:cs typeface="Times New Roman"/>
              </a:rPr>
              <a:t>i</a:t>
            </a:r>
            <a:endParaRPr sz="1875" baseline="-200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961740" y="2307114"/>
            <a:ext cx="472440" cy="2088514"/>
          </a:xfrm>
          <a:custGeom>
            <a:avLst/>
            <a:gdLst/>
            <a:ahLst/>
            <a:cxnLst/>
            <a:rect l="l" t="t" r="r" b="b"/>
            <a:pathLst>
              <a:path w="472440" h="2088514">
                <a:moveTo>
                  <a:pt x="472229" y="2088224"/>
                </a:moveTo>
                <a:lnTo>
                  <a:pt x="2801" y="12387"/>
                </a:lnTo>
                <a:lnTo>
                  <a:pt x="0" y="0"/>
                </a:lnTo>
              </a:path>
            </a:pathLst>
          </a:custGeom>
          <a:ln w="25399">
            <a:solidFill>
              <a:srgbClr val="FFF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905077" y="2200579"/>
            <a:ext cx="119380" cy="132715"/>
          </a:xfrm>
          <a:custGeom>
            <a:avLst/>
            <a:gdLst/>
            <a:ahLst/>
            <a:cxnLst/>
            <a:rect l="l" t="t" r="r" b="b"/>
            <a:pathLst>
              <a:path w="119379" h="132714">
                <a:moveTo>
                  <a:pt x="32575" y="0"/>
                </a:moveTo>
                <a:lnTo>
                  <a:pt x="0" y="132372"/>
                </a:lnTo>
                <a:lnTo>
                  <a:pt x="118922" y="105473"/>
                </a:lnTo>
                <a:lnTo>
                  <a:pt x="32575" y="0"/>
                </a:lnTo>
                <a:close/>
              </a:path>
            </a:pathLst>
          </a:custGeom>
          <a:solidFill>
            <a:srgbClr val="FFF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005855" y="3221403"/>
            <a:ext cx="377825" cy="1196340"/>
          </a:xfrm>
          <a:custGeom>
            <a:avLst/>
            <a:gdLst/>
            <a:ahLst/>
            <a:cxnLst/>
            <a:rect l="l" t="t" r="r" b="b"/>
            <a:pathLst>
              <a:path w="377825" h="1196339">
                <a:moveTo>
                  <a:pt x="377571" y="1196138"/>
                </a:moveTo>
                <a:lnTo>
                  <a:pt x="3822" y="12110"/>
                </a:lnTo>
                <a:lnTo>
                  <a:pt x="0" y="0"/>
                </a:lnTo>
              </a:path>
            </a:pathLst>
          </a:custGeom>
          <a:ln w="25400">
            <a:solidFill>
              <a:srgbClr val="FFF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951542" y="3117246"/>
            <a:ext cx="116839" cy="134620"/>
          </a:xfrm>
          <a:custGeom>
            <a:avLst/>
            <a:gdLst/>
            <a:ahLst/>
            <a:cxnLst/>
            <a:rect l="l" t="t" r="r" b="b"/>
            <a:pathLst>
              <a:path w="116840" h="134620">
                <a:moveTo>
                  <a:pt x="21437" y="0"/>
                </a:moveTo>
                <a:lnTo>
                  <a:pt x="0" y="134620"/>
                </a:lnTo>
                <a:lnTo>
                  <a:pt x="116268" y="97917"/>
                </a:lnTo>
                <a:lnTo>
                  <a:pt x="21437" y="0"/>
                </a:lnTo>
                <a:close/>
              </a:path>
            </a:pathLst>
          </a:custGeom>
          <a:solidFill>
            <a:srgbClr val="FFF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06077" y="4101032"/>
            <a:ext cx="282575" cy="282575"/>
          </a:xfrm>
          <a:custGeom>
            <a:avLst/>
            <a:gdLst/>
            <a:ahLst/>
            <a:cxnLst/>
            <a:rect l="l" t="t" r="r" b="b"/>
            <a:pathLst>
              <a:path w="282575" h="282575">
                <a:moveTo>
                  <a:pt x="282213" y="282213"/>
                </a:moveTo>
                <a:lnTo>
                  <a:pt x="8980" y="8980"/>
                </a:lnTo>
                <a:lnTo>
                  <a:pt x="0" y="0"/>
                </a:lnTo>
              </a:path>
            </a:pathLst>
          </a:custGeom>
          <a:ln w="25400">
            <a:solidFill>
              <a:srgbClr val="FFFB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928852" y="4023804"/>
            <a:ext cx="129539" cy="129539"/>
          </a:xfrm>
          <a:custGeom>
            <a:avLst/>
            <a:gdLst/>
            <a:ahLst/>
            <a:cxnLst/>
            <a:rect l="l" t="t" r="r" b="b"/>
            <a:pathLst>
              <a:path w="129540" h="129539">
                <a:moveTo>
                  <a:pt x="0" y="0"/>
                </a:moveTo>
                <a:lnTo>
                  <a:pt x="43103" y="129311"/>
                </a:lnTo>
                <a:lnTo>
                  <a:pt x="129311" y="43103"/>
                </a:lnTo>
                <a:lnTo>
                  <a:pt x="0" y="0"/>
                </a:lnTo>
                <a:close/>
              </a:path>
            </a:pathLst>
          </a:custGeom>
          <a:solidFill>
            <a:srgbClr val="FFF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178800" y="4343400"/>
            <a:ext cx="902969" cy="567055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>
              <a:lnSpc>
                <a:spcPts val="2100"/>
              </a:lnSpc>
              <a:spcBef>
                <a:spcPts val="220"/>
              </a:spcBef>
            </a:pPr>
            <a:r>
              <a:rPr sz="1800" spc="-5" dirty="0">
                <a:latin typeface="Arial"/>
                <a:cs typeface="Arial"/>
              </a:rPr>
              <a:t>iterative  </a:t>
            </a:r>
            <a:r>
              <a:rPr sz="1800" dirty="0">
                <a:latin typeface="Arial"/>
                <a:cs typeface="Arial"/>
              </a:rPr>
              <a:t>attention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600" y="4889500"/>
            <a:ext cx="915669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474746"/>
                </a:solidFill>
                <a:latin typeface="Arial"/>
                <a:cs typeface="Arial"/>
              </a:rPr>
              <a:t>https://d2l.ai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91770" marR="5080">
              <a:lnSpc>
                <a:spcPts val="3200"/>
              </a:lnSpc>
              <a:spcBef>
                <a:spcPts val="340"/>
              </a:spcBef>
            </a:pPr>
            <a:r>
              <a:rPr dirty="0"/>
              <a:t>Question </a:t>
            </a:r>
            <a:r>
              <a:rPr spc="-5" dirty="0"/>
              <a:t>Answering </a:t>
            </a:r>
            <a:r>
              <a:rPr dirty="0"/>
              <a:t>with Pooling </a:t>
            </a:r>
            <a:r>
              <a:rPr spc="-5" dirty="0">
                <a:solidFill>
                  <a:srgbClr val="FF0000"/>
                </a:solidFill>
              </a:rPr>
              <a:t>and</a:t>
            </a:r>
            <a:r>
              <a:rPr spc="-20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Iteration  </a:t>
            </a:r>
            <a:r>
              <a:rPr dirty="0"/>
              <a:t>(Sukhbaatar </a:t>
            </a:r>
            <a:r>
              <a:rPr spc="-5" dirty="0"/>
              <a:t>et al.,</a:t>
            </a:r>
            <a:r>
              <a:rPr spc="-15" dirty="0"/>
              <a:t> </a:t>
            </a:r>
            <a:r>
              <a:rPr dirty="0"/>
              <a:t>’15)</a:t>
            </a:r>
          </a:p>
        </p:txBody>
      </p:sp>
      <p:sp>
        <p:nvSpPr>
          <p:cNvPr id="4" name="object 4"/>
          <p:cNvSpPr/>
          <p:nvPr/>
        </p:nvSpPr>
        <p:spPr>
          <a:xfrm>
            <a:off x="339540" y="1186472"/>
            <a:ext cx="8169751" cy="17267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9534" y="3091764"/>
            <a:ext cx="5702515" cy="17267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86122" y="1093823"/>
            <a:ext cx="219075" cy="1901189"/>
          </a:xfrm>
          <a:custGeom>
            <a:avLst/>
            <a:gdLst/>
            <a:ahLst/>
            <a:cxnLst/>
            <a:rect l="l" t="t" r="r" b="b"/>
            <a:pathLst>
              <a:path w="219075" h="1901189">
                <a:moveTo>
                  <a:pt x="0" y="0"/>
                </a:moveTo>
                <a:lnTo>
                  <a:pt x="218884" y="0"/>
                </a:lnTo>
                <a:lnTo>
                  <a:pt x="218884" y="1900669"/>
                </a:lnTo>
                <a:lnTo>
                  <a:pt x="0" y="190066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300" y="4917839"/>
            <a:ext cx="394970" cy="184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35"/>
              </a:lnSpc>
            </a:pPr>
            <a:r>
              <a:rPr sz="1300" dirty="0">
                <a:solidFill>
                  <a:srgbClr val="474746"/>
                </a:solidFill>
                <a:latin typeface="Arial"/>
                <a:cs typeface="Arial"/>
              </a:rPr>
              <a:t>d2l.ai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854931"/>
            <a:ext cx="9144000" cy="4232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91770" marR="5080">
              <a:lnSpc>
                <a:spcPts val="3200"/>
              </a:lnSpc>
              <a:spcBef>
                <a:spcPts val="340"/>
              </a:spcBef>
            </a:pPr>
            <a:r>
              <a:rPr sz="2800" dirty="0"/>
              <a:t>Question </a:t>
            </a:r>
            <a:r>
              <a:rPr sz="2800" spc="-5" dirty="0"/>
              <a:t>Answering </a:t>
            </a:r>
            <a:r>
              <a:rPr sz="2800" dirty="0"/>
              <a:t>with Pooling </a:t>
            </a:r>
            <a:r>
              <a:rPr sz="2800" spc="-5" dirty="0">
                <a:solidFill>
                  <a:srgbClr val="FF0000"/>
                </a:solidFill>
              </a:rPr>
              <a:t>and</a:t>
            </a:r>
            <a:r>
              <a:rPr sz="2800" spc="-200" dirty="0">
                <a:solidFill>
                  <a:srgbClr val="FF0000"/>
                </a:solidFill>
              </a:rPr>
              <a:t> </a:t>
            </a:r>
            <a:r>
              <a:rPr sz="2800" dirty="0">
                <a:solidFill>
                  <a:srgbClr val="FF0000"/>
                </a:solidFill>
              </a:rPr>
              <a:t>Iteration  </a:t>
            </a:r>
            <a:r>
              <a:rPr sz="2800" spc="-35" dirty="0"/>
              <a:t>(Yang </a:t>
            </a:r>
            <a:r>
              <a:rPr sz="2800" spc="-5" dirty="0"/>
              <a:t>et al.,</a:t>
            </a:r>
            <a:r>
              <a:rPr sz="2800" spc="20" dirty="0"/>
              <a:t> </a:t>
            </a:r>
            <a:r>
              <a:rPr sz="2800" dirty="0"/>
              <a:t>’16)</a:t>
            </a:r>
            <a:endParaRPr sz="2800"/>
          </a:p>
        </p:txBody>
      </p:sp>
      <p:sp>
        <p:nvSpPr>
          <p:cNvPr id="5" name="object 5"/>
          <p:cNvSpPr/>
          <p:nvPr/>
        </p:nvSpPr>
        <p:spPr>
          <a:xfrm>
            <a:off x="6473273" y="1402947"/>
            <a:ext cx="2201466" cy="9564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74873" y="1479147"/>
            <a:ext cx="1998345" cy="753745"/>
          </a:xfrm>
          <a:custGeom>
            <a:avLst/>
            <a:gdLst/>
            <a:ahLst/>
            <a:cxnLst/>
            <a:rect l="l" t="t" r="r" b="b"/>
            <a:pathLst>
              <a:path w="1998345" h="753744">
                <a:moveTo>
                  <a:pt x="1963343" y="0"/>
                </a:moveTo>
                <a:lnTo>
                  <a:pt x="198437" y="0"/>
                </a:lnTo>
                <a:lnTo>
                  <a:pt x="184721" y="2786"/>
                </a:lnTo>
                <a:lnTo>
                  <a:pt x="173491" y="10372"/>
                </a:lnTo>
                <a:lnTo>
                  <a:pt x="165904" y="21602"/>
                </a:lnTo>
                <a:lnTo>
                  <a:pt x="163118" y="35318"/>
                </a:lnTo>
                <a:lnTo>
                  <a:pt x="163118" y="483793"/>
                </a:lnTo>
                <a:lnTo>
                  <a:pt x="0" y="753275"/>
                </a:lnTo>
                <a:lnTo>
                  <a:pt x="305600" y="610400"/>
                </a:lnTo>
                <a:lnTo>
                  <a:pt x="1963343" y="610400"/>
                </a:lnTo>
                <a:lnTo>
                  <a:pt x="1976998" y="607612"/>
                </a:lnTo>
                <a:lnTo>
                  <a:pt x="1988092" y="600021"/>
                </a:lnTo>
                <a:lnTo>
                  <a:pt x="1995544" y="588786"/>
                </a:lnTo>
                <a:lnTo>
                  <a:pt x="1998268" y="575068"/>
                </a:lnTo>
                <a:lnTo>
                  <a:pt x="1998268" y="35318"/>
                </a:lnTo>
                <a:lnTo>
                  <a:pt x="1995544" y="21602"/>
                </a:lnTo>
                <a:lnTo>
                  <a:pt x="1988092" y="10372"/>
                </a:lnTo>
                <a:lnTo>
                  <a:pt x="1976998" y="2786"/>
                </a:lnTo>
                <a:lnTo>
                  <a:pt x="1963343" y="0"/>
                </a:lnTo>
                <a:close/>
              </a:path>
            </a:pathLst>
          </a:custGeom>
          <a:solidFill>
            <a:srgbClr val="FFF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858000" y="1574800"/>
            <a:ext cx="1601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key &amp;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value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600" y="4889500"/>
            <a:ext cx="42037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474746"/>
                </a:solidFill>
                <a:latin typeface="Arial"/>
                <a:cs typeface="Arial"/>
              </a:rPr>
              <a:t>d2l.ai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8300" y="1140460"/>
            <a:ext cx="6798945" cy="344233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254000" indent="-241935">
              <a:lnSpc>
                <a:spcPct val="100000"/>
              </a:lnSpc>
              <a:spcBef>
                <a:spcPts val="520"/>
              </a:spcBef>
              <a:buChar char="•"/>
              <a:tabLst>
                <a:tab pos="254000" algn="l"/>
                <a:tab pos="254635" algn="l"/>
              </a:tabLst>
            </a:pPr>
            <a:r>
              <a:rPr sz="2400" dirty="0">
                <a:latin typeface="Arial"/>
                <a:cs typeface="Arial"/>
              </a:rPr>
              <a:t>Encode </a:t>
            </a:r>
            <a:r>
              <a:rPr sz="2400" spc="-5" dirty="0">
                <a:latin typeface="Arial"/>
                <a:cs typeface="Arial"/>
              </a:rPr>
              <a:t>image </a:t>
            </a:r>
            <a:r>
              <a:rPr sz="2400" dirty="0">
                <a:latin typeface="Arial"/>
                <a:cs typeface="Arial"/>
              </a:rPr>
              <a:t>via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CNN</a:t>
            </a:r>
            <a:endParaRPr sz="2400" dirty="0">
              <a:latin typeface="Arial"/>
              <a:cs typeface="Arial"/>
            </a:endParaRPr>
          </a:p>
          <a:p>
            <a:pPr marL="254000" indent="-241935">
              <a:lnSpc>
                <a:spcPct val="100000"/>
              </a:lnSpc>
              <a:spcBef>
                <a:spcPts val="420"/>
              </a:spcBef>
              <a:buChar char="•"/>
              <a:tabLst>
                <a:tab pos="254000" algn="l"/>
                <a:tab pos="254635" algn="l"/>
              </a:tabLst>
            </a:pPr>
            <a:r>
              <a:rPr sz="2400" dirty="0">
                <a:latin typeface="Arial"/>
                <a:cs typeface="Arial"/>
              </a:rPr>
              <a:t>Encode text </a:t>
            </a:r>
            <a:r>
              <a:rPr sz="2400" spc="-5" dirty="0">
                <a:latin typeface="Arial"/>
                <a:cs typeface="Arial"/>
              </a:rPr>
              <a:t>query </a:t>
            </a:r>
            <a:r>
              <a:rPr sz="2400" dirty="0">
                <a:latin typeface="Arial"/>
                <a:cs typeface="Arial"/>
              </a:rPr>
              <a:t>via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LSTM</a:t>
            </a:r>
            <a:endParaRPr sz="2400" dirty="0">
              <a:latin typeface="Arial"/>
              <a:cs typeface="Arial"/>
            </a:endParaRPr>
          </a:p>
          <a:p>
            <a:pPr marL="254000" indent="-241935">
              <a:lnSpc>
                <a:spcPct val="100000"/>
              </a:lnSpc>
              <a:spcBef>
                <a:spcPts val="520"/>
              </a:spcBef>
              <a:buChar char="•"/>
              <a:tabLst>
                <a:tab pos="254000" algn="l"/>
                <a:tab pos="254635" algn="l"/>
              </a:tabLst>
            </a:pPr>
            <a:r>
              <a:rPr sz="2400" spc="-15" dirty="0">
                <a:latin typeface="Arial"/>
                <a:cs typeface="Arial"/>
              </a:rPr>
              <a:t>Weigh </a:t>
            </a:r>
            <a:r>
              <a:rPr sz="2400" spc="-5" dirty="0">
                <a:latin typeface="Arial"/>
                <a:cs typeface="Arial"/>
              </a:rPr>
              <a:t>patches according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attention and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iterate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•"/>
            </a:pPr>
            <a:endParaRPr sz="3400" dirty="0">
              <a:latin typeface="Times New Roman"/>
              <a:cs typeface="Times New Roman"/>
            </a:endParaRPr>
          </a:p>
          <a:p>
            <a:pPr marL="254000" indent="-241935">
              <a:lnSpc>
                <a:spcPct val="100000"/>
              </a:lnSpc>
              <a:buChar char="•"/>
              <a:tabLst>
                <a:tab pos="254000" algn="l"/>
                <a:tab pos="254635" algn="l"/>
              </a:tabLst>
            </a:pPr>
            <a:r>
              <a:rPr sz="2400" dirty="0">
                <a:latin typeface="Arial"/>
                <a:cs typeface="Arial"/>
              </a:rPr>
              <a:t>Improving </a:t>
            </a:r>
            <a:r>
              <a:rPr sz="2400" spc="-5" dirty="0">
                <a:latin typeface="Arial"/>
                <a:cs typeface="Arial"/>
              </a:rPr>
              <a:t>it </a:t>
            </a:r>
            <a:r>
              <a:rPr sz="2400" dirty="0">
                <a:latin typeface="Arial"/>
                <a:cs typeface="Arial"/>
              </a:rPr>
              <a:t>(2019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tools)</a:t>
            </a:r>
          </a:p>
          <a:p>
            <a:pPr marL="635000" lvl="1" indent="-241935">
              <a:lnSpc>
                <a:spcPct val="100000"/>
              </a:lnSpc>
              <a:spcBef>
                <a:spcPts val="420"/>
              </a:spcBef>
              <a:buChar char="•"/>
              <a:tabLst>
                <a:tab pos="635000" algn="l"/>
                <a:tab pos="635635" algn="l"/>
              </a:tabLst>
            </a:pPr>
            <a:r>
              <a:rPr sz="2400" spc="-5" dirty="0">
                <a:latin typeface="Arial"/>
                <a:cs typeface="Arial"/>
              </a:rPr>
              <a:t>Convolutionalize CNN </a:t>
            </a:r>
            <a:r>
              <a:rPr sz="2400" dirty="0">
                <a:latin typeface="Arial"/>
                <a:cs typeface="Arial"/>
              </a:rPr>
              <a:t>(e.g.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ResNet)</a:t>
            </a:r>
            <a:endParaRPr sz="2400" dirty="0">
              <a:latin typeface="Arial"/>
              <a:cs typeface="Arial"/>
            </a:endParaRPr>
          </a:p>
          <a:p>
            <a:pPr marL="635000" lvl="1" indent="-241935">
              <a:lnSpc>
                <a:spcPct val="100000"/>
              </a:lnSpc>
              <a:spcBef>
                <a:spcPts val="520"/>
              </a:spcBef>
              <a:buChar char="•"/>
              <a:tabLst>
                <a:tab pos="635000" algn="l"/>
                <a:tab pos="635635" algn="l"/>
              </a:tabLst>
            </a:pPr>
            <a:r>
              <a:rPr sz="2400" spc="-15" dirty="0">
                <a:latin typeface="Arial"/>
                <a:cs typeface="Arial"/>
              </a:rPr>
              <a:t>BERT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query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encoding</a:t>
            </a:r>
            <a:endParaRPr sz="2400" dirty="0">
              <a:latin typeface="Arial"/>
              <a:cs typeface="Arial"/>
            </a:endParaRPr>
          </a:p>
          <a:p>
            <a:pPr marL="635000" lvl="1" indent="-241935">
              <a:lnSpc>
                <a:spcPct val="100000"/>
              </a:lnSpc>
              <a:spcBef>
                <a:spcPts val="520"/>
              </a:spcBef>
              <a:buChar char="•"/>
              <a:tabLst>
                <a:tab pos="635000" algn="l"/>
                <a:tab pos="635635" algn="l"/>
              </a:tabLst>
            </a:pPr>
            <a:r>
              <a:rPr sz="2400" spc="-5" dirty="0">
                <a:latin typeface="Arial"/>
                <a:cs typeface="Arial"/>
              </a:rPr>
              <a:t>Convolutional weighting </a:t>
            </a:r>
            <a:r>
              <a:rPr sz="2400" dirty="0">
                <a:latin typeface="Arial"/>
                <a:cs typeface="Arial"/>
              </a:rPr>
              <a:t>(a </a:t>
            </a:r>
            <a:r>
              <a:rPr sz="2400" spc="-5" dirty="0">
                <a:latin typeface="Arial"/>
                <a:cs typeface="Arial"/>
              </a:rPr>
              <a:t>la</a:t>
            </a:r>
            <a:r>
              <a:rPr sz="2400" spc="-2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SE-Net)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91770" marR="5080">
              <a:lnSpc>
                <a:spcPts val="3200"/>
              </a:lnSpc>
              <a:spcBef>
                <a:spcPts val="340"/>
              </a:spcBef>
            </a:pPr>
            <a:r>
              <a:rPr dirty="0"/>
              <a:t>Question </a:t>
            </a:r>
            <a:r>
              <a:rPr spc="-5" dirty="0"/>
              <a:t>Answering </a:t>
            </a:r>
            <a:r>
              <a:rPr dirty="0"/>
              <a:t>with Pooling </a:t>
            </a:r>
            <a:r>
              <a:rPr spc="-5" dirty="0">
                <a:solidFill>
                  <a:srgbClr val="FF0000"/>
                </a:solidFill>
              </a:rPr>
              <a:t>and</a:t>
            </a:r>
            <a:r>
              <a:rPr spc="-20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Iteration  </a:t>
            </a:r>
            <a:r>
              <a:rPr spc="-35" dirty="0"/>
              <a:t>(Yang </a:t>
            </a:r>
            <a:r>
              <a:rPr spc="-5" dirty="0"/>
              <a:t>et al.,</a:t>
            </a:r>
            <a:r>
              <a:rPr spc="20" dirty="0"/>
              <a:t> </a:t>
            </a:r>
            <a:r>
              <a:rPr dirty="0"/>
              <a:t>’16)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1268</TotalTime>
  <Words>857</Words>
  <Application>Microsoft Office PowerPoint</Application>
  <PresentationFormat>如螢幕大小 (16:9)</PresentationFormat>
  <Paragraphs>197</Paragraphs>
  <Slides>29</Slides>
  <Notes>10</Notes>
  <HiddenSlides>1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7" baseType="lpstr">
      <vt:lpstr>新細明體</vt:lpstr>
      <vt:lpstr>Arial</vt:lpstr>
      <vt:lpstr>Arial Black</vt:lpstr>
      <vt:lpstr>Calibri</vt:lpstr>
      <vt:lpstr>Lucida Sans Unicode</vt:lpstr>
      <vt:lpstr>Segoe UI Symbol</vt:lpstr>
      <vt:lpstr>Times New Roman</vt:lpstr>
      <vt:lpstr>Office Theme</vt:lpstr>
      <vt:lpstr>3. Iterative Pooling</vt:lpstr>
      <vt:lpstr>Question Answering</vt:lpstr>
      <vt:lpstr>Question Answering</vt:lpstr>
      <vt:lpstr>Question Answering</vt:lpstr>
      <vt:lpstr>Question Answering with Pooling  (Sukhbaatar et al., ’15)</vt:lpstr>
      <vt:lpstr>Question Answering with Pooling and Iteration  (Sukhbaatar et al., ’15)</vt:lpstr>
      <vt:lpstr>Question Answering with Pooling and Iteration  (Sukhbaatar et al., ’15)</vt:lpstr>
      <vt:lpstr>Question Answering with Pooling and Iteration  (Yang et al., ’16)</vt:lpstr>
      <vt:lpstr>Question Answering with Pooling and Iteration  (Yang et al., ’16)</vt:lpstr>
      <vt:lpstr>SENET</vt:lpstr>
      <vt:lpstr>PowerPoint 簡報</vt:lpstr>
      <vt:lpstr>PowerPoint 簡報</vt:lpstr>
      <vt:lpstr>Iterative Attention Summary</vt:lpstr>
      <vt:lpstr>PowerPoint 簡報</vt:lpstr>
      <vt:lpstr>Seq2Seq for Machine Translation, Sutskever, Vinyals, Le ‘14</vt:lpstr>
      <vt:lpstr>Seq2Seq for Machine Translation, Sutskever, Vinyals, Le ‘14</vt:lpstr>
      <vt:lpstr>Seq2Seq with attention (Bahdanau, Cho, Bengio ’14)  (Pham, Luong, Manning ’15)</vt:lpstr>
      <vt:lpstr>Seq2Seq with attention (Bahdanau, Cho, Bengio ’14)  (Pham, Luong, Manning ’15)</vt:lpstr>
      <vt:lpstr>Seq2Seq with attention (Bahdanau, Cho, Bengio ’14)  (Pham, Luong, Manning ’15)</vt:lpstr>
      <vt:lpstr>Seq2Seq with attention (Bahdanau, Cho, Bengio ’14)  (Pham, Luong, Manning ’15)</vt:lpstr>
      <vt:lpstr>PowerPoint 簡報</vt:lpstr>
      <vt:lpstr>Variations on a Theme</vt:lpstr>
      <vt:lpstr>Pointer networks for finding convex hull  (Vinyals et al., ‘15) Input P = {P1, …P4}  Output O = {1,4,2,1}</vt:lpstr>
      <vt:lpstr>Pointer networks for finding convex hull  (Vinyals et al., ‘15) Input P = {P1, …P4}  Output O = {1,4,2,1}</vt:lpstr>
      <vt:lpstr>Convex hulls, Delaunay triangulation, and TSP</vt:lpstr>
      <vt:lpstr>Neural Turing Machines (Graves et al., ‘14)</vt:lpstr>
      <vt:lpstr>Attention weights can be stateful (values, too)</vt:lpstr>
      <vt:lpstr>Copying a sequence (with LSTM)</vt:lpstr>
      <vt:lpstr>Copying a sequence (with NTM)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</dc:title>
  <cp:lastModifiedBy>a0953903449@gmail.com</cp:lastModifiedBy>
  <cp:revision>36</cp:revision>
  <dcterms:created xsi:type="dcterms:W3CDTF">2019-07-31T07:21:41Z</dcterms:created>
  <dcterms:modified xsi:type="dcterms:W3CDTF">2019-08-02T00:47:46Z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2019-06-11T00:00:00Z</vt:filetime>
  </property>
  <property fmtid="{D5CDD505-2E9C-101B-9397-08002B2CF9AE}" pid="3" name="Creator">
    <vt:lpwstr>Keynote</vt:lpwstr>
  </property>
  <property fmtid="{D5CDD505-2E9C-101B-9397-08002B2CF9AE}" pid="4" name="LastSaved">
    <vt:filetime>2019-07-31T00:00:00Z</vt:filetime>
  </property>
</Properties>
</file>